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9"/>
  </p:notesMasterIdLst>
  <p:handoutMasterIdLst>
    <p:handoutMasterId r:id="rId20"/>
  </p:handoutMasterIdLst>
  <p:sldIdLst>
    <p:sldId id="265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3152026565728"/>
          <c:y val="8.2229961209967103E-2"/>
          <c:w val="0.54737769809437453"/>
          <c:h val="0.881882021974284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1-10EF-4420-8934-3C56707810D4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3-10EF-4420-8934-3C56707810D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5-10EF-4420-8934-3C56707810D4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7-10EF-4420-8934-3C56707810D4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9-10EF-4420-8934-3C56707810D4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6="http://schemas.microsoft.com/office/drawing/2014/chart" uri="{C3380CC4-5D6E-409C-BE32-E72D297353CC}">
                <c16:uniqueId val="{0000000B-10EF-4420-8934-3C56707810D4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Competitiveness for growth and jobs</c:v>
                </c:pt>
                <c:pt idx="1">
                  <c:v>Economic, social and territorial cohesion</c:v>
                </c:pt>
                <c:pt idx="2">
                  <c:v>Sustainable growth: natural resources 37% </c:v>
                </c:pt>
                <c:pt idx="3">
                  <c:v>Administration 6% </c:v>
                </c:pt>
                <c:pt idx="4">
                  <c:v>Global Europe 6% </c:v>
                </c:pt>
                <c:pt idx="5">
                  <c:v>Security and Citizenship 3%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34</c:v>
                </c:pt>
                <c:pt idx="2">
                  <c:v>37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<c:ext xmlns:c16="http://schemas.microsoft.com/office/drawing/2014/chart" uri="{C3380CC4-5D6E-409C-BE32-E72D297353CC}">
              <c16:uniqueId val="{0000000C-10EF-4420-8934-3C56707810D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68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68875656775282E-2"/>
          <c:y val="7.308721473973144E-2"/>
          <c:w val="0.55000452252920218"/>
          <c:h val="0.761111080096620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AB135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CF4-408F-8665-A2BB2B68AC42}"/>
              </c:ext>
            </c:extLst>
          </c:dPt>
          <c:dPt>
            <c:idx val="1"/>
            <c:bubble3D val="0"/>
            <c:spPr>
              <a:solidFill>
                <a:srgbClr val="D4395E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CF4-408F-8665-A2BB2B68AC42}"/>
              </c:ext>
            </c:extLst>
          </c:dPt>
          <c:dPt>
            <c:idx val="2"/>
            <c:bubble3D val="0"/>
            <c:spPr>
              <a:solidFill>
                <a:srgbClr val="4886C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CF4-408F-8665-A2BB2B68AC42}"/>
              </c:ext>
            </c:extLst>
          </c:dPt>
          <c:dPt>
            <c:idx val="3"/>
            <c:bubble3D val="0"/>
            <c:spPr>
              <a:solidFill>
                <a:srgbClr val="74BFB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CF4-408F-8665-A2BB2B68AC42}"/>
              </c:ext>
            </c:extLst>
          </c:dPt>
          <c:dLbls>
            <c:dLbl>
              <c:idx val="0"/>
              <c:layout>
                <c:manualLayout>
                  <c:x val="-1.369677370209091E-2"/>
                  <c:y val="3.8029907078264051E-3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71%</a:t>
                    </a:r>
                    <a:endParaRPr lang="en-US" sz="1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F4-408F-8665-A2BB2B68AC42}"/>
                </c:ext>
              </c:extLst>
            </c:dLbl>
            <c:dLbl>
              <c:idx val="1"/>
              <c:layout>
                <c:manualLayout>
                  <c:x val="-0.20229300275722262"/>
                  <c:y val="-7.6254455413227876E-3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F4-408F-8665-A2BB2B68AC42}"/>
                </c:ext>
              </c:extLst>
            </c:dLbl>
            <c:dLbl>
              <c:idx val="2"/>
              <c:layout>
                <c:manualLayout>
                  <c:x val="0.21174701570626397"/>
                  <c:y val="-8.1135459235083824E-3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F4-408F-8665-A2BB2B68AC4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F4-408F-8665-A2BB2B68A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GNI own resources</c:v>
                </c:pt>
                <c:pt idx="1">
                  <c:v>VAT own resource</c:v>
                </c:pt>
                <c:pt idx="2">
                  <c:v>import duties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14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F4-408F-8665-A2BB2B68AC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37"/>
        <c:holeSize val="71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0.18899</cdr:x>
      <cdr:y>0.18791</cdr:y>
    </cdr:from>
    <cdr:to>
      <cdr:x>0.56054</cdr:x>
      <cdr:y>0.55008</cdr:y>
    </cdr:to>
    <cdr:sp macro="" textlink="">
      <cdr:nvSpPr>
        <cdr:cNvPr id="5" name="Rectangle 4"/>
        <cdr:cNvSpPr/>
      </cdr:nvSpPr>
      <cdr:spPr>
        <a:xfrm xmlns:a="http://schemas.openxmlformats.org/drawingml/2006/main" rot="21435732">
          <a:off x="1420079" y="895795"/>
          <a:ext cx="2791852" cy="1726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prstTxWarp prst="textArchUp">
            <a:avLst>
              <a:gd name="adj" fmla="val 11198472"/>
            </a:avLst>
          </a:prstTxWarp>
          <a:spAutoFit/>
        </a:bodyPr>
        <a:lstStyle xmlns:a="http://schemas.openxmlformats.org/drawingml/2006/main"/>
        <a:p xmlns:a="http://schemas.openxmlformats.org/drawingml/2006/main">
          <a:r>
            <a:rPr lang="fi-FI" sz="3200" b="1" dirty="0" smtClean="0">
              <a:solidFill>
                <a:schemeClr val="bg1"/>
              </a:solidFill>
            </a:rPr>
            <a:t>Älykäs ja</a:t>
          </a:r>
          <a:r>
            <a:rPr lang="fi-FI" smtClean="0"/>
            <a:t> </a:t>
          </a:r>
          <a:r>
            <a:rPr lang="fi-FI" sz="3200" b="1" dirty="0" smtClean="0">
              <a:solidFill>
                <a:schemeClr val="bg1"/>
              </a:solidFill>
            </a:rPr>
            <a:t>osallistava</a:t>
          </a:r>
          <a:r>
            <a:rPr lang="fi-FI" smtClean="0"/>
            <a:t> </a:t>
          </a:r>
          <a:r>
            <a:rPr lang="fi-FI" sz="3200" b="1" dirty="0" smtClean="0">
              <a:solidFill>
                <a:schemeClr val="bg1"/>
              </a:solidFill>
            </a:rPr>
            <a:t>kasvu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8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91947-905E-4420-B29B-02CD6CD11D8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357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fr-BE" b="1" dirty="0" smtClean="0">
              <a:solidFill>
                <a:srgbClr val="FF0000"/>
              </a:solidFill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72FB2-0320-485A-AA66-DCDCA076DE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96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9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87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8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3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53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4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3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AF308-FE3F-4D0C-B934-B1F7D69B079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04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AF308-FE3F-4D0C-B934-B1F7D69B079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0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32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9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717" eaLnBrk="1" hangingPunct="1"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4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net1.cec.eu.int\comm\A\A2\A2\Graphic Projects\CIT - Citizen Dialogues, Back to School, Visitors\201805-001 Visitor's center PPT\Graphic material\P032197000901-722079_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108"/>
            <a:ext cx="9144000" cy="57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1" y="309600"/>
            <a:ext cx="1454564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1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</p:spTree>
    <p:extLst>
      <p:ext uri="{BB962C8B-B14F-4D97-AF65-F5344CB8AC3E}">
        <p14:creationId xmlns:p14="http://schemas.microsoft.com/office/powerpoint/2010/main" val="370522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EU:N POLITIIKAN TOIMEENPANOELIN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4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fi-FI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1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59" y="6124448"/>
            <a:ext cx="1946977" cy="5108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EU:N POLITIIKAN TOIMEENPANOELIN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fi-FI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3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1" y="3600"/>
            <a:ext cx="1326914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9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90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1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59" y="6124448"/>
            <a:ext cx="1946977" cy="51080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EU:N POLITIIKAN TOIMEENPANOELIN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fi-FI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59" y="6124448"/>
            <a:ext cx="1946977" cy="51080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EU:N POLITIIKAN TOIMEENPANOELIN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fi-FI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074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6125866"/>
            <a:ext cx="1947315" cy="5109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43523" y="6467128"/>
            <a:ext cx="2092239" cy="28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825" b="0" i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EU:N POLITIIKAN TOIMEENPANOELIN</a:t>
            </a: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" y="6539036"/>
            <a:ext cx="323528" cy="202332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fi-FI" sz="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76008" y="6138403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>
                <a:solidFill>
                  <a:srgbClr val="CBA85B"/>
                </a:solidFill>
                <a:latin typeface="Arial" panose="020B0604020202020204" pitchFamily="34" charset="0"/>
              </a:rPr>
              <a:t>#EUGlobalPlayer</a:t>
            </a:r>
            <a:endParaRPr lang="fi-FI" sz="1050" dirty="0">
              <a:solidFill>
                <a:srgbClr val="CBA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0" y="1151932"/>
            <a:ext cx="7358063" cy="2321719"/>
          </a:xfrm>
          <a:prstGeom prst="rect">
            <a:avLst/>
          </a:prstGeom>
        </p:spPr>
        <p:txBody>
          <a:bodyPr lIns="64291" tIns="32146" rIns="64291" bIns="32146" anchor="b"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120547" algn="ctr">
              <a:spcBef>
                <a:spcPts val="0"/>
              </a:spcBef>
              <a:buSzTx/>
              <a:buNone/>
              <a:defRPr sz="1650"/>
            </a:lvl2pPr>
            <a:lvl3pPr marL="0" indent="241093" algn="ctr">
              <a:spcBef>
                <a:spcPts val="0"/>
              </a:spcBef>
              <a:buSzTx/>
              <a:buNone/>
              <a:defRPr sz="1650"/>
            </a:lvl3pPr>
            <a:lvl4pPr marL="0" indent="361640" algn="ctr">
              <a:spcBef>
                <a:spcPts val="0"/>
              </a:spcBef>
              <a:buSzTx/>
              <a:buNone/>
              <a:defRPr sz="1650"/>
            </a:lvl4pPr>
            <a:lvl5pPr marL="0" indent="482186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/>
            </a:pPr>
            <a:r>
              <a:rPr sz="1650"/>
              <a:t>Texte niveau 1</a:t>
            </a:r>
          </a:p>
          <a:p>
            <a:pPr lvl="1">
              <a:defRPr sz="1800"/>
            </a:pPr>
            <a:r>
              <a:rPr sz="1650"/>
              <a:t>Texte niveau 2</a:t>
            </a:r>
          </a:p>
          <a:p>
            <a:pPr lvl="2">
              <a:defRPr sz="1800"/>
            </a:pPr>
            <a:r>
              <a:rPr sz="1650"/>
              <a:t>Texte niveau 3</a:t>
            </a:r>
          </a:p>
          <a:p>
            <a:pPr lvl="3">
              <a:defRPr sz="1800"/>
            </a:pPr>
            <a:r>
              <a:rPr sz="1650"/>
              <a:t>Texte niveau 4</a:t>
            </a:r>
          </a:p>
          <a:p>
            <a:pPr lvl="4">
              <a:defRPr sz="1800"/>
            </a:pPr>
            <a:r>
              <a:rPr sz="1650"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539028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05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04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5pPr>
      <a:lvl6pPr marL="6119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nWpgO1EPO_Y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562" y="4648926"/>
            <a:ext cx="4526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>
              <a:spcBef>
                <a:spcPts val="900"/>
              </a:spcBef>
              <a:spcAft>
                <a:spcPts val="900"/>
              </a:spcAft>
            </a:pPr>
            <a:r>
              <a:rPr lang="fi-FI" sz="1800" dirty="0">
                <a:solidFill>
                  <a:srgbClr val="0070C0"/>
                </a:solidFill>
                <a:latin typeface="Arial" panose="020B0604020202020204" pitchFamily="34" charset="0"/>
              </a:rPr>
              <a:t>EU:N POLITIIKAN TOIMEENPANOELIN</a:t>
            </a:r>
          </a:p>
        </p:txBody>
      </p:sp>
    </p:spTree>
    <p:extLst>
      <p:ext uri="{BB962C8B-B14F-4D97-AF65-F5344CB8AC3E}">
        <p14:creationId xmlns:p14="http://schemas.microsoft.com/office/powerpoint/2010/main" val="30770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8" name="Picture 52" descr="carte vie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93045" y="2402886"/>
            <a:ext cx="615672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ca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3" t="60579" r="24294" b="28418"/>
          <a:stretch>
            <a:fillRect/>
          </a:stretch>
        </p:blipFill>
        <p:spPr bwMode="gray">
          <a:xfrm>
            <a:off x="5897166" y="4059046"/>
            <a:ext cx="28575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5119688" y="4648405"/>
            <a:ext cx="409575" cy="396479"/>
            <a:chOff x="5588" y="2931"/>
            <a:chExt cx="344" cy="333"/>
          </a:xfrm>
        </p:grpSpPr>
        <p:pic>
          <p:nvPicPr>
            <p:cNvPr id="4125" name="Picture 23" descr="car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9" t="65823" r="32457" b="18587"/>
            <a:stretch>
              <a:fillRect/>
            </a:stretch>
          </p:blipFill>
          <p:spPr bwMode="gray">
            <a:xfrm>
              <a:off x="5588" y="2931"/>
              <a:ext cx="34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6" name="Rectangle 24"/>
            <p:cNvSpPr>
              <a:spLocks noChangeArrowheads="1"/>
            </p:cNvSpPr>
            <p:nvPr/>
          </p:nvSpPr>
          <p:spPr bwMode="gray">
            <a:xfrm>
              <a:off x="5887" y="3218"/>
              <a:ext cx="45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fr-BE" altLang="fr-FR" sz="5700">
                <a:solidFill>
                  <a:srgbClr val="0F5494"/>
                </a:solidFill>
              </a:endParaRPr>
            </a:p>
          </p:txBody>
        </p:sp>
      </p:grp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5104210" y="3152980"/>
            <a:ext cx="917972" cy="885825"/>
            <a:chOff x="4377" y="1434"/>
            <a:chExt cx="771" cy="744"/>
          </a:xfrm>
        </p:grpSpPr>
        <p:pic>
          <p:nvPicPr>
            <p:cNvPr id="4123" name="Picture 29" descr="cart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28" t="29729" r="25957" b="35440"/>
            <a:stretch>
              <a:fillRect/>
            </a:stretch>
          </p:blipFill>
          <p:spPr bwMode="gray">
            <a:xfrm>
              <a:off x="4377" y="1434"/>
              <a:ext cx="771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Rectangle 31"/>
            <p:cNvSpPr>
              <a:spLocks noChangeArrowheads="1"/>
            </p:cNvSpPr>
            <p:nvPr/>
          </p:nvSpPr>
          <p:spPr bwMode="gray">
            <a:xfrm>
              <a:off x="4999" y="2088"/>
              <a:ext cx="149" cy="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endParaRPr lang="fr-BE" altLang="fr-FR" sz="5700">
                <a:solidFill>
                  <a:srgbClr val="0F5494"/>
                </a:solidFill>
              </a:endParaRPr>
            </a:p>
          </p:txBody>
        </p:sp>
      </p:grp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gray">
          <a:xfrm>
            <a:off x="5328048" y="3374437"/>
            <a:ext cx="864394" cy="194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fi-FI" sz="2700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50,9 %</a:t>
            </a: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gray">
          <a:xfrm>
            <a:off x="5219701" y="4076906"/>
            <a:ext cx="670322" cy="1940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fi-FI" sz="2700" kern="10" dirty="0">
                <a:ln w="9525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10,7 %</a:t>
            </a: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gray">
          <a:xfrm>
            <a:off x="5381626" y="4778184"/>
            <a:ext cx="789385" cy="1881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fi-FI" sz="27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16,1 %</a:t>
            </a:r>
          </a:p>
        </p:txBody>
      </p:sp>
      <p:sp>
        <p:nvSpPr>
          <p:cNvPr id="4107" name="Rectangle 31"/>
          <p:cNvSpPr>
            <a:spLocks noChangeAspect="1" noChangeArrowheads="1"/>
          </p:cNvSpPr>
          <p:nvPr/>
        </p:nvSpPr>
        <p:spPr bwMode="gray">
          <a:xfrm>
            <a:off x="3740806" y="3721626"/>
            <a:ext cx="124329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algn="ctr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sl-SI" sz="675" dirty="0">
                <a:solidFill>
                  <a:srgbClr val="4886C3"/>
                </a:solidFill>
                <a:latin typeface="Arial" panose="020B0604020202020204" pitchFamily="34" charset="0"/>
              </a:rPr>
              <a:t>MUKAUTETTU VASTAAMAAN</a:t>
            </a:r>
          </a:p>
        </p:txBody>
      </p:sp>
      <p:sp>
        <p:nvSpPr>
          <p:cNvPr id="4108" name="AutoShape 37"/>
          <p:cNvSpPr>
            <a:spLocks noChangeArrowheads="1"/>
          </p:cNvSpPr>
          <p:nvPr/>
        </p:nvSpPr>
        <p:spPr bwMode="gray">
          <a:xfrm>
            <a:off x="5166123" y="2486230"/>
            <a:ext cx="2483644" cy="325041"/>
          </a:xfrm>
          <a:prstGeom prst="ellipseRibbon2">
            <a:avLst>
              <a:gd name="adj1" fmla="val 22028"/>
              <a:gd name="adj2" fmla="val 75000"/>
              <a:gd name="adj3" fmla="val 3125"/>
            </a:avLst>
          </a:prstGeom>
          <a:solidFill>
            <a:srgbClr val="4886C3"/>
          </a:solidFill>
          <a:ln>
            <a:noFill/>
          </a:ln>
          <a:effectLst/>
          <a:extLst/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algn="ctr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750">
                <a:solidFill>
                  <a:srgbClr val="FFFFFF"/>
                </a:solidFill>
              </a:rPr>
              <a:t>KAIKKI EU:N ALUEET HYÖTYVÄT</a:t>
            </a:r>
          </a:p>
        </p:txBody>
      </p:sp>
      <p:sp>
        <p:nvSpPr>
          <p:cNvPr id="4109" name="AutoShape 38"/>
          <p:cNvSpPr>
            <a:spLocks noChangeArrowheads="1"/>
          </p:cNvSpPr>
          <p:nvPr/>
        </p:nvSpPr>
        <p:spPr bwMode="gray">
          <a:xfrm>
            <a:off x="3686380" y="3265859"/>
            <a:ext cx="1386874" cy="511240"/>
          </a:xfrm>
          <a:prstGeom prst="notchedRightArrow">
            <a:avLst>
              <a:gd name="adj1" fmla="val 73454"/>
              <a:gd name="adj2" fmla="val 43997"/>
            </a:avLst>
          </a:prstGeom>
          <a:solidFill>
            <a:srgbClr val="4886C3"/>
          </a:solidFill>
          <a:ln>
            <a:noFill/>
          </a:ln>
          <a:effectLst/>
          <a:extLst/>
        </p:spPr>
        <p:txBody>
          <a:bodyPr wrap="none" lIns="54000" tIns="135000" rIns="0" bIns="135000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algn="r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675" dirty="0">
                <a:solidFill>
                  <a:srgbClr val="FFFFFF"/>
                </a:solidFill>
                <a:latin typeface="Arial" panose="020B0604020202020204" pitchFamily="34" charset="0"/>
              </a:rPr>
              <a:t>INVESTOINTIEN MÄÄRÄ</a:t>
            </a:r>
            <a:endParaRPr lang="fi-FI" altLang="fr-FR" sz="67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0" name="AutoShape 39"/>
          <p:cNvSpPr>
            <a:spLocks noChangeArrowheads="1"/>
          </p:cNvSpPr>
          <p:nvPr/>
        </p:nvSpPr>
        <p:spPr bwMode="gray">
          <a:xfrm flipH="1">
            <a:off x="3600451" y="3863553"/>
            <a:ext cx="1288121" cy="511240"/>
          </a:xfrm>
          <a:prstGeom prst="notchedRightArrow">
            <a:avLst>
              <a:gd name="adj1" fmla="val 73454"/>
              <a:gd name="adj2" fmla="val 47129"/>
            </a:avLst>
          </a:prstGeom>
          <a:solidFill>
            <a:srgbClr val="4886C3"/>
          </a:solidFill>
          <a:ln>
            <a:noFill/>
          </a:ln>
          <a:effectLst/>
          <a:extLst/>
        </p:spPr>
        <p:txBody>
          <a:bodyPr wrap="none" lIns="54000" tIns="135000" rIns="0" bIns="135000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675" dirty="0">
                <a:solidFill>
                  <a:srgbClr val="FFFFFF"/>
                </a:solidFill>
                <a:latin typeface="Arial" panose="020B0604020202020204" pitchFamily="34" charset="0"/>
              </a:rPr>
              <a:t>KEHITYKSEN TASOA</a:t>
            </a:r>
            <a:endParaRPr lang="fi-FI" altLang="fr-FR" sz="67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gray">
          <a:xfrm>
            <a:off x="5737623" y="2888662"/>
            <a:ext cx="13574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defTabSz="685800" eaLnBrk="1" hangingPunct="1">
              <a:defRPr/>
            </a:pPr>
            <a:r>
              <a:rPr lang="fi-FI" altLang="fr-FR" sz="105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181 mrd. euroa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gray">
          <a:xfrm>
            <a:off x="6160295" y="3061303"/>
            <a:ext cx="156260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defTabSz="685800" eaLnBrk="1" hangingPunct="1">
              <a:defRPr/>
            </a:pPr>
            <a:r>
              <a:rPr lang="fi-FI" altLang="fr-FR" sz="6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vähemmän kehittyneille alueille</a:t>
            </a:r>
          </a:p>
        </p:txBody>
      </p:sp>
      <p:sp>
        <p:nvSpPr>
          <p:cNvPr id="4113" name="Rectangle 42"/>
          <p:cNvSpPr>
            <a:spLocks noChangeArrowheads="1"/>
          </p:cNvSpPr>
          <p:nvPr/>
        </p:nvSpPr>
        <p:spPr bwMode="gray">
          <a:xfrm>
            <a:off x="6160294" y="3174412"/>
            <a:ext cx="144077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525">
                <a:solidFill>
                  <a:srgbClr val="333333"/>
                </a:solidFill>
              </a:rPr>
              <a:t>BKT &lt; 75 % EU27:n keskiarvosta</a:t>
            </a:r>
          </a:p>
        </p:txBody>
      </p:sp>
      <p:sp>
        <p:nvSpPr>
          <p:cNvPr id="4114" name="Rectangle 43"/>
          <p:cNvSpPr>
            <a:spLocks noChangeArrowheads="1"/>
          </p:cNvSpPr>
          <p:nvPr/>
        </p:nvSpPr>
        <p:spPr bwMode="gray">
          <a:xfrm>
            <a:off x="7142560" y="3306571"/>
            <a:ext cx="62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675" dirty="0">
                <a:solidFill>
                  <a:srgbClr val="333333"/>
                </a:solidFill>
              </a:rPr>
              <a:t>27 %</a:t>
            </a:r>
            <a:r>
              <a:rPr sz="1350" b="0" dirty="0">
                <a:solidFill>
                  <a:srgbClr val="000000"/>
                </a:solidFill>
              </a:rPr>
              <a:t/>
            </a:r>
            <a:br>
              <a:rPr sz="1350" b="0" dirty="0">
                <a:solidFill>
                  <a:srgbClr val="000000"/>
                </a:solidFill>
              </a:rPr>
            </a:br>
            <a:r>
              <a:rPr lang="fi-FI" altLang="fr-FR" sz="675" dirty="0">
                <a:solidFill>
                  <a:srgbClr val="333333"/>
                </a:solidFill>
              </a:rPr>
              <a:t>EU:n väestöstä</a:t>
            </a: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gray">
          <a:xfrm>
            <a:off x="6462713" y="3772105"/>
            <a:ext cx="8508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defTabSz="685800" eaLnBrk="1" hangingPunct="1">
              <a:defRPr/>
            </a:pPr>
            <a:r>
              <a:rPr lang="fi-FI" altLang="fr-FR" sz="6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siirtymäalueille</a:t>
            </a:r>
          </a:p>
        </p:txBody>
      </p:sp>
      <p:sp>
        <p:nvSpPr>
          <p:cNvPr id="4116" name="Rectangle 45"/>
          <p:cNvSpPr>
            <a:spLocks noChangeArrowheads="1"/>
          </p:cNvSpPr>
          <p:nvPr/>
        </p:nvSpPr>
        <p:spPr bwMode="gray">
          <a:xfrm>
            <a:off x="6160294" y="3885215"/>
            <a:ext cx="150489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525">
                <a:solidFill>
                  <a:srgbClr val="333333"/>
                </a:solidFill>
              </a:rPr>
              <a:t>BKT 75–90 % EU27:n keskiarvosta</a:t>
            </a:r>
          </a:p>
        </p:txBody>
      </p:sp>
      <p:sp>
        <p:nvSpPr>
          <p:cNvPr id="4117" name="Rectangle 46"/>
          <p:cNvSpPr>
            <a:spLocks noChangeArrowheads="1"/>
          </p:cNvSpPr>
          <p:nvPr/>
        </p:nvSpPr>
        <p:spPr bwMode="gray">
          <a:xfrm>
            <a:off x="7142560" y="4017374"/>
            <a:ext cx="62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675" dirty="0">
                <a:solidFill>
                  <a:srgbClr val="333333"/>
                </a:solidFill>
              </a:rPr>
              <a:t>12 %</a:t>
            </a:r>
            <a:r>
              <a:rPr sz="1350" b="0" dirty="0">
                <a:solidFill>
                  <a:srgbClr val="000000"/>
                </a:solidFill>
              </a:rPr>
              <a:t/>
            </a:r>
            <a:br>
              <a:rPr sz="1350" b="0" dirty="0">
                <a:solidFill>
                  <a:srgbClr val="000000"/>
                </a:solidFill>
              </a:rPr>
            </a:br>
            <a:r>
              <a:rPr lang="fi-FI" altLang="fr-FR" sz="675" dirty="0">
                <a:solidFill>
                  <a:srgbClr val="333333"/>
                </a:solidFill>
              </a:rPr>
              <a:t>EU:n väestöstä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gray">
          <a:xfrm>
            <a:off x="5308626" y="3704240"/>
            <a:ext cx="126124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algn="r" defTabSz="685800" eaLnBrk="1" hangingPunct="1">
              <a:defRPr/>
            </a:pPr>
            <a:r>
              <a:rPr lang="fi-FI" altLang="fr-FR" sz="105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 mrd. euroa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gray">
          <a:xfrm>
            <a:off x="6246019" y="4415043"/>
            <a:ext cx="127567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defTabSz="685800" eaLnBrk="1" hangingPunct="1">
              <a:defRPr/>
            </a:pPr>
            <a:r>
              <a:rPr lang="fi-FI" altLang="fr-FR" sz="600">
                <a:solidFill>
                  <a:srgbClr val="FBDB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kehittyneemmille alueille</a:t>
            </a:r>
          </a:p>
        </p:txBody>
      </p:sp>
      <p:sp>
        <p:nvSpPr>
          <p:cNvPr id="4120" name="Rectangle 49"/>
          <p:cNvSpPr>
            <a:spLocks noChangeArrowheads="1"/>
          </p:cNvSpPr>
          <p:nvPr/>
        </p:nvSpPr>
        <p:spPr bwMode="gray">
          <a:xfrm>
            <a:off x="6160294" y="4528153"/>
            <a:ext cx="144077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525">
                <a:solidFill>
                  <a:srgbClr val="333333"/>
                </a:solidFill>
              </a:rPr>
              <a:t>BKT &gt; 90 % EU27:n keskiarvosta</a:t>
            </a:r>
          </a:p>
        </p:txBody>
      </p:sp>
      <p:sp>
        <p:nvSpPr>
          <p:cNvPr id="4121" name="Rectangle 50"/>
          <p:cNvSpPr>
            <a:spLocks noChangeArrowheads="1"/>
          </p:cNvSpPr>
          <p:nvPr/>
        </p:nvSpPr>
        <p:spPr bwMode="gray">
          <a:xfrm>
            <a:off x="7142560" y="4660311"/>
            <a:ext cx="62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381" defTabSz="6858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fi-FI" altLang="fr-FR" sz="675" dirty="0">
                <a:solidFill>
                  <a:srgbClr val="333333"/>
                </a:solidFill>
              </a:rPr>
              <a:t>61 %</a:t>
            </a:r>
            <a:r>
              <a:rPr sz="1350" b="0" dirty="0">
                <a:solidFill>
                  <a:srgbClr val="000000"/>
                </a:solidFill>
              </a:rPr>
              <a:t/>
            </a:r>
            <a:br>
              <a:rPr sz="1350" b="0" dirty="0">
                <a:solidFill>
                  <a:srgbClr val="000000"/>
                </a:solidFill>
              </a:rPr>
            </a:br>
            <a:r>
              <a:rPr lang="fi-FI" altLang="fr-FR" sz="675" dirty="0">
                <a:solidFill>
                  <a:srgbClr val="333333"/>
                </a:solidFill>
              </a:rPr>
              <a:t>EU:n väestöstä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gray">
          <a:xfrm>
            <a:off x="5093123" y="4347178"/>
            <a:ext cx="126124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381" algn="r" defTabSz="685800" eaLnBrk="1" hangingPunct="1">
              <a:defRPr/>
            </a:pPr>
            <a:r>
              <a:rPr lang="fi-FI" altLang="fr-FR" sz="1050" dirty="0">
                <a:solidFill>
                  <a:srgbClr val="FBDB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57 mrd. euroa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Politiikan täytäntöönpano – aluepolitiikka</a:t>
            </a:r>
          </a:p>
        </p:txBody>
      </p:sp>
    </p:spTree>
    <p:extLst>
      <p:ext uri="{BB962C8B-B14F-4D97-AF65-F5344CB8AC3E}">
        <p14:creationId xmlns:p14="http://schemas.microsoft.com/office/powerpoint/2010/main" val="25031897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1" grpId="0"/>
      <p:bldP spid="143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Politiikan täytäntöönpano – aluepolitiikka</a:t>
            </a:r>
          </a:p>
          <a:p>
            <a:pPr marL="269081" indent="-269081" defTabSz="685800"/>
            <a:r>
              <a:rPr lang="fi-FI" sz="1650" kern="0" dirty="0" smtClean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Saavutukset </a:t>
            </a:r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vuosina 2007–2013</a:t>
            </a:r>
          </a:p>
        </p:txBody>
      </p:sp>
      <p:pic>
        <p:nvPicPr>
          <p:cNvPr id="1026" name="Picture 2" descr="C:\Users\teglaat\Desktop\co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75" y="1862826"/>
            <a:ext cx="501123" cy="5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glaat\Desktop\bo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46" y="1862826"/>
            <a:ext cx="501123" cy="5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1709682" y="2495829"/>
            <a:ext cx="972108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fi-FI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346,5 mrd. euroa</a:t>
            </a:r>
            <a:r>
              <a:rPr lang="fi-FI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 myönnettyä tukea</a:t>
            </a:r>
            <a:endParaRPr lang="fi-FI" altLang="en-US" sz="1200" b="0" i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897814" y="2495829"/>
            <a:ext cx="1674186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fi-FI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1 000 000 </a:t>
            </a:r>
            <a:r>
              <a:rPr lang="fi-FI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uutta työpaikkaa – 1/3 työpaikkojen nettokasvusta EU:ssa</a:t>
            </a:r>
            <a:endParaRPr lang="fi-FI" altLang="en-US" sz="1200" b="0" i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842030" y="2495829"/>
            <a:ext cx="972108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fi-FI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250 000 </a:t>
            </a:r>
            <a:r>
              <a:rPr lang="fi-FI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tukea saanutta pk-yritystä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3194847" y="4347102"/>
            <a:ext cx="1080120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fi-FI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Laajakaistan pariin </a:t>
            </a:r>
            <a:r>
              <a:rPr lang="fi-FI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8,2 miljoonaa </a:t>
            </a:r>
            <a:r>
              <a:rPr lang="fi-FI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uutta käyttäjää</a:t>
            </a:r>
            <a:endParaRPr lang="fi-FI" altLang="en-US" sz="1200" b="0" i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6138174" y="2495829"/>
            <a:ext cx="1404156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fi-FI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5 000 km </a:t>
            </a:r>
            <a:r>
              <a:rPr lang="fi-FI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uusia tai kunnostettuja rautateitä</a:t>
            </a: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1709682" y="4347102"/>
            <a:ext cx="1082504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fi-FI" altLang="en-US" sz="120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30 000 km </a:t>
            </a:r>
            <a:r>
              <a:rPr lang="fi-FI" altLang="en-US" sz="1200" b="0" i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uusia tai kunnostettuja teitä</a:t>
            </a:r>
            <a:endParaRPr lang="fi-FI" altLang="en-US" sz="1200" b="0" i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4572000" y="4347102"/>
            <a:ext cx="1512168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fi-FI" altLang="en-US" sz="120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5,9 miljoonalle</a:t>
            </a:r>
            <a:r>
              <a:rPr lang="fi-FI" altLang="en-US" sz="1200" b="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 ihmiselle puhdas juomavesi</a:t>
            </a: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>
          <a:xfrm>
            <a:off x="6084168" y="4347102"/>
            <a:ext cx="1512168" cy="75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685800">
              <a:buClr>
                <a:srgbClr val="333399"/>
              </a:buClr>
              <a:buNone/>
              <a:defRPr/>
            </a:pPr>
            <a:r>
              <a:rPr lang="fi-FI" altLang="en-US" sz="1200" b="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ESR: </a:t>
            </a:r>
            <a:r>
              <a:rPr lang="fi-FI" altLang="en-US" sz="120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15 miljoonaa </a:t>
            </a:r>
            <a:r>
              <a:rPr lang="fi-FI" altLang="en-US" sz="1200" b="0" i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koulutukseen osallistujaa vuosittain</a:t>
            </a:r>
            <a:endParaRPr lang="fi-FI" altLang="en-US" sz="1200" b="0" i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teglaat\Desktop\reun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3" y="3737967"/>
            <a:ext cx="574598" cy="5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glaat\Desktop\sto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78" y="1813472"/>
            <a:ext cx="589415" cy="5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glaat\Desktop\tr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71" y="1871548"/>
            <a:ext cx="494965" cy="4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glaat\Desktop\roa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24" y="3703066"/>
            <a:ext cx="536024" cy="5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eglaat\Desktop\anten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73" y="3677022"/>
            <a:ext cx="562068" cy="5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785" y="3715108"/>
            <a:ext cx="574598" cy="5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76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 25"/>
          <p:cNvSpPr/>
          <p:nvPr/>
        </p:nvSpPr>
        <p:spPr>
          <a:xfrm>
            <a:off x="1143000" y="2146652"/>
            <a:ext cx="4455114" cy="270030"/>
          </a:xfrm>
          <a:prstGeom prst="homePlate">
            <a:avLst/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8817" y="2132856"/>
            <a:ext cx="2839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ALOITEOIKEUS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143000" y="2578700"/>
            <a:ext cx="4887163" cy="270030"/>
          </a:xfrm>
          <a:prstGeom prst="homePlate">
            <a:avLst/>
          </a:prstGeom>
          <a:solidFill>
            <a:srgbClr val="6DBF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8816" y="2578700"/>
            <a:ext cx="4355352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POLITIIKAN &amp; TALOUSARVION TOTEUTUS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entagon 29">
            <a:hlinkClick r:id="rId3"/>
          </p:cNvPr>
          <p:cNvSpPr/>
          <p:nvPr/>
        </p:nvSpPr>
        <p:spPr>
          <a:xfrm>
            <a:off x="1138875" y="3064754"/>
            <a:ext cx="5211198" cy="270030"/>
          </a:xfrm>
          <a:prstGeom prst="homePlate">
            <a:avLst/>
          </a:pr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fi-FI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" name="TextBox 30">
            <a:hlinkClick r:id="rId3"/>
          </p:cNvPr>
          <p:cNvSpPr txBox="1"/>
          <p:nvPr/>
        </p:nvSpPr>
        <p:spPr>
          <a:xfrm>
            <a:off x="1728817" y="3056002"/>
            <a:ext cx="3028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PERUSSOPIMUSTEN VALVOJA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1130227" y="3550808"/>
            <a:ext cx="5710025" cy="270030"/>
          </a:xfrm>
          <a:prstGeom prst="homePlate">
            <a:avLst/>
          </a:prstGeom>
          <a:solidFill>
            <a:srgbClr val="FDDF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8816" y="3550109"/>
            <a:ext cx="28954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KANSAINVÄLINEN ULOTTUVUUS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Komission neljä roolia</a:t>
            </a:r>
          </a:p>
        </p:txBody>
      </p:sp>
    </p:spTree>
    <p:extLst>
      <p:ext uri="{BB962C8B-B14F-4D97-AF65-F5344CB8AC3E}">
        <p14:creationId xmlns:p14="http://schemas.microsoft.com/office/powerpoint/2010/main" val="15462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41570" y="4191588"/>
            <a:ext cx="5159430" cy="1022197"/>
          </a:xfrm>
          <a:prstGeom prst="rect">
            <a:avLst/>
          </a:prstGeom>
          <a:gradFill flip="none" rotWithShape="1">
            <a:gsLst>
              <a:gs pos="0">
                <a:srgbClr val="4886C3">
                  <a:alpha val="1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3802" y="2892192"/>
            <a:ext cx="4657199" cy="1022197"/>
          </a:xfrm>
          <a:prstGeom prst="rect">
            <a:avLst/>
          </a:prstGeom>
          <a:gradFill flip="none" rotWithShape="1">
            <a:gsLst>
              <a:gs pos="0">
                <a:srgbClr val="4886C3">
                  <a:alpha val="1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3548" y="1598007"/>
            <a:ext cx="4097453" cy="1022197"/>
          </a:xfrm>
          <a:prstGeom prst="rect">
            <a:avLst/>
          </a:prstGeom>
          <a:gradFill flip="none" rotWithShape="1">
            <a:gsLst>
              <a:gs pos="0">
                <a:srgbClr val="4886C3">
                  <a:alpha val="1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Perussopimusten valvoja – rikkomusmenettely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72998" y="1592796"/>
            <a:ext cx="3127873" cy="3620988"/>
            <a:chOff x="344520" y="1441833"/>
            <a:chExt cx="4170497" cy="4827984"/>
          </a:xfrm>
        </p:grpSpPr>
        <p:pic>
          <p:nvPicPr>
            <p:cNvPr id="2050" name="Picture 2" descr="C:\Users\teglaat\Desktop\pyrami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20" y="1441833"/>
              <a:ext cx="4170497" cy="48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778068" y="2564904"/>
              <a:ext cx="1148764" cy="216024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r" defTabSz="685800"/>
              <a:r>
                <a:rPr lang="fi-FI" sz="75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Kansalaiset</a:t>
              </a:r>
              <a:endParaRPr lang="fi-FI" sz="75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979712" y="2564904"/>
              <a:ext cx="1018238" cy="216024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defTabSz="685800"/>
              <a:r>
                <a:rPr lang="fi-FI" sz="75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Yritykset</a:t>
              </a:r>
              <a:endParaRPr lang="fi-FI" sz="75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2761990" y="2564904"/>
              <a:ext cx="1298121" cy="216024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defTabSz="685800"/>
              <a:r>
                <a:rPr lang="fi-FI" sz="75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Kansalaisjärjestö</a:t>
              </a:r>
              <a:r>
                <a:rPr lang="fi-FI" sz="9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t</a:t>
              </a:r>
              <a:endParaRPr lang="fi-FI" sz="9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926832" y="1448780"/>
              <a:ext cx="1018238" cy="324036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fi-FI" sz="15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I.</a:t>
              </a:r>
              <a:endParaRPr lang="fi-FI" sz="15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926832" y="3212976"/>
              <a:ext cx="1018238" cy="324036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fi-FI" sz="15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II.</a:t>
              </a:r>
              <a:endParaRPr lang="fi-FI" sz="15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926832" y="4928160"/>
              <a:ext cx="1018238" cy="324036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fi-FI" sz="15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III.</a:t>
              </a:r>
              <a:endParaRPr lang="fi-FI" sz="15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377747" y="1991437"/>
            <a:ext cx="3331449" cy="516974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0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Käsittelyn aloittaminen</a:t>
            </a:r>
            <a:endParaRPr lang="fi-FI" sz="900" b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rekisteröidyt kantelut</a:t>
            </a: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komission omasta aloitteesta käsiteltäviksi otetut asiat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414441" y="4329055"/>
            <a:ext cx="3834426" cy="516974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0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Kanteen nostaminen</a:t>
            </a:r>
            <a:endParaRPr lang="fi-FI" sz="900" b="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EU:n tuomioistuimen tuomiot: </a:t>
            </a: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SEUT-sopimuksen 258 artiklan nojalla</a:t>
            </a: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SEUT-sopimuksen 260 artiklan 2 kohdan nojalla</a:t>
            </a: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SEUT-sopimuksen 260 artiklan 3 kohdan nojalla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5916" y="3056016"/>
            <a:ext cx="3839274" cy="516974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0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Vuoropuhelu jäsenvaltioiden kanssa</a:t>
            </a:r>
            <a:endParaRPr lang="fi-FI" sz="9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Virallinen vuoropuhelu:</a:t>
            </a: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virallinen ilmoitus (SEUT 258 art.)</a:t>
            </a: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perusteltu lausunto (SEUT 258 art.)</a:t>
            </a:r>
          </a:p>
          <a:p>
            <a:pPr marL="269081" indent="-269081" defTabSz="685800"/>
            <a:r>
              <a:rPr lang="fi-FI" sz="900" b="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Tarvittaessa epävirallinen vuoropuhelu poliittisella tasolla / EU Pilot -mekanismin kautta</a:t>
            </a:r>
          </a:p>
        </p:txBody>
      </p:sp>
    </p:spTree>
    <p:extLst>
      <p:ext uri="{BB962C8B-B14F-4D97-AF65-F5344CB8AC3E}">
        <p14:creationId xmlns:p14="http://schemas.microsoft.com/office/powerpoint/2010/main" val="9043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5" y="1700808"/>
            <a:ext cx="45512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Rikkomusmenettelyjen määrä EU28:ssa vuonna 2017</a:t>
            </a:r>
            <a:endParaRPr lang="fi-FI" sz="135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8756" r="1492" b="1987"/>
          <a:stretch/>
        </p:blipFill>
        <p:spPr bwMode="auto">
          <a:xfrm>
            <a:off x="1497330" y="2268855"/>
            <a:ext cx="6166485" cy="297751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Perussopimusten valvoja / jäsenvaltiot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5" y="2118048"/>
            <a:ext cx="39501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1050" dirty="0">
                <a:solidFill>
                  <a:srgbClr val="4886C3"/>
                </a:solidFill>
                <a:latin typeface="Arial" panose="020B0604020202020204" pitchFamily="34" charset="0"/>
              </a:rPr>
              <a:t>Rikkomusmenettelyt, joiden käsittely oli kesken 31.12.2017</a:t>
            </a:r>
            <a:endParaRPr lang="fi-FI" sz="1050" dirty="0">
              <a:solidFill>
                <a:srgbClr val="4886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9742" y="4617133"/>
            <a:ext cx="5694109" cy="680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fi-FI" sz="9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Luvut pylväiden yllä: rikkomusten kokonaismäärä</a:t>
            </a:r>
            <a:endParaRPr lang="fi-FI" sz="9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</a:pPr>
            <a:r>
              <a:rPr lang="fi-FI" sz="825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EU:n säädösten virheellinen saattaminen osaksi kansallista lainsäädäntöä ja/tai </a:t>
            </a:r>
            <a:r>
              <a:rPr lang="fi-FI" sz="825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virheellinen soveltaminen</a:t>
            </a:r>
            <a:endParaRPr lang="fi-FI" sz="825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</a:pPr>
            <a:r>
              <a:rPr lang="fi-FI" sz="825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Viivästynyt saattaminen osaksi kansallista lainsäädäntöä</a:t>
            </a:r>
            <a:endParaRPr lang="fi-FI" sz="825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5829" r="17524" b="4589"/>
          <a:stretch/>
        </p:blipFill>
        <p:spPr>
          <a:xfrm>
            <a:off x="1505715" y="2757454"/>
            <a:ext cx="1662164" cy="1143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50" y="2660266"/>
            <a:ext cx="1640969" cy="1337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7701" y="2085383"/>
            <a:ext cx="187743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2,6 mrd. euron sakot</a:t>
            </a:r>
            <a:endParaRPr lang="fi-FI" sz="135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7701" y="4214871"/>
            <a:ext cx="283923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13 mrd. euroa </a:t>
            </a:r>
            <a:r>
              <a:rPr sz="1350" b="0">
                <a:solidFill>
                  <a:srgbClr val="000000"/>
                </a:solidFill>
                <a:latin typeface="Verdana"/>
              </a:rPr>
              <a:t/>
            </a:r>
            <a:br>
              <a:rPr sz="1350" b="0">
                <a:solidFill>
                  <a:srgbClr val="000000"/>
                </a:solidFill>
                <a:latin typeface="Verdana"/>
              </a:rPr>
            </a:br>
            <a:r>
              <a:rPr lang="fi-FI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sääntöjenvastaista valtiontukea,</a:t>
            </a:r>
            <a:r>
              <a:rPr sz="1350" b="0">
                <a:solidFill>
                  <a:srgbClr val="000000"/>
                </a:solidFill>
                <a:latin typeface="Verdana"/>
              </a:rPr>
              <a:t/>
            </a:r>
            <a:br>
              <a:rPr sz="1350" b="0">
                <a:solidFill>
                  <a:srgbClr val="000000"/>
                </a:solidFill>
                <a:latin typeface="Verdana"/>
              </a:rPr>
            </a:br>
            <a:r>
              <a:rPr lang="fi-FI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joka Irlannin on  </a:t>
            </a:r>
            <a:r>
              <a:rPr sz="1350" b="0">
                <a:solidFill>
                  <a:srgbClr val="000000"/>
                </a:solidFill>
                <a:latin typeface="Verdana"/>
              </a:rPr>
              <a:t/>
            </a:r>
            <a:br>
              <a:rPr sz="1350" b="0">
                <a:solidFill>
                  <a:srgbClr val="000000"/>
                </a:solidFill>
                <a:latin typeface="Verdana"/>
              </a:rPr>
            </a:br>
            <a:r>
              <a:rPr lang="fi-FI" sz="135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perittävä takaisin</a:t>
            </a:r>
            <a:endParaRPr lang="fi-FI" sz="135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7701" y="1646802"/>
            <a:ext cx="101502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1875" dirty="0">
                <a:solidFill>
                  <a:srgbClr val="0070C0"/>
                </a:solidFill>
                <a:latin typeface="Arial" panose="020B0604020202020204" pitchFamily="34" charset="0"/>
              </a:rPr>
              <a:t>Google</a:t>
            </a:r>
          </a:p>
        </p:txBody>
      </p:sp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00" y="3139763"/>
            <a:ext cx="1033017" cy="92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37701" y="2755614"/>
            <a:ext cx="853119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1875" dirty="0">
                <a:solidFill>
                  <a:srgbClr val="0070C0"/>
                </a:solidFill>
                <a:latin typeface="Arial" panose="020B0604020202020204" pitchFamily="34" charset="0"/>
              </a:rPr>
              <a:t>Apple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Perussopimusten valvoja – yritykset</a:t>
            </a:r>
            <a:endParaRPr lang="fi-FI" sz="165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/>
        </p:nvSpPr>
        <p:spPr>
          <a:xfrm>
            <a:off x="1143000" y="2146652"/>
            <a:ext cx="4455114" cy="270030"/>
          </a:xfrm>
          <a:prstGeom prst="homePlate">
            <a:avLst/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8817" y="2132856"/>
            <a:ext cx="2839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ALOITEOIKEUS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1143000" y="2578700"/>
            <a:ext cx="4887163" cy="270030"/>
          </a:xfrm>
          <a:prstGeom prst="homePlate">
            <a:avLst/>
          </a:prstGeom>
          <a:solidFill>
            <a:srgbClr val="6DBF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8816" y="2578700"/>
            <a:ext cx="4355352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POLITIIKAN &amp; TALOUSARVION TOTEUTUS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1138875" y="3064754"/>
            <a:ext cx="5211198" cy="270030"/>
          </a:xfrm>
          <a:prstGeom prst="homePlate">
            <a:avLst/>
          </a:pr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8817" y="3056002"/>
            <a:ext cx="3028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PERUSSOPIMUSTEN VALVOJA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entagon 23">
            <a:hlinkClick r:id="rId3"/>
          </p:cNvPr>
          <p:cNvSpPr/>
          <p:nvPr/>
        </p:nvSpPr>
        <p:spPr>
          <a:xfrm>
            <a:off x="1130227" y="3550808"/>
            <a:ext cx="5710025" cy="270030"/>
          </a:xfrm>
          <a:prstGeom prst="homePlate">
            <a:avLst/>
          </a:prstGeom>
          <a:solidFill>
            <a:srgbClr val="CE08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fi-FI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TextBox 24">
            <a:hlinkClick r:id="rId3"/>
          </p:cNvPr>
          <p:cNvSpPr txBox="1"/>
          <p:nvPr/>
        </p:nvSpPr>
        <p:spPr>
          <a:xfrm>
            <a:off x="1728816" y="3550109"/>
            <a:ext cx="28954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KANSAINVÄLINEN ULOTTUVUUS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Komission neljä roolia</a:t>
            </a:r>
          </a:p>
        </p:txBody>
      </p:sp>
    </p:spTree>
    <p:extLst>
      <p:ext uri="{BB962C8B-B14F-4D97-AF65-F5344CB8AC3E}">
        <p14:creationId xmlns:p14="http://schemas.microsoft.com/office/powerpoint/2010/main" val="6109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arkona\AppData\Local\Microsoft\Windows\Temporary Internet Files\Content.Outlook\HK6DA3VI\map_n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40869"/>
            <a:ext cx="1686248" cy="17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3" t="6936" r="31540" b="14911"/>
          <a:stretch/>
        </p:blipFill>
        <p:spPr>
          <a:xfrm>
            <a:off x="2918688" y="2240869"/>
            <a:ext cx="1584441" cy="1756022"/>
          </a:xfrm>
          <a:prstGeom prst="rect">
            <a:avLst/>
          </a:prstGeom>
        </p:spPr>
      </p:pic>
      <p:pic>
        <p:nvPicPr>
          <p:cNvPr id="2050" name="Picture 2" descr="Greeting between Donald Tusk, Justin Trudeau and Jean-Claude Juncker (from left to right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-4396"/>
          <a:stretch/>
        </p:blipFill>
        <p:spPr bwMode="auto">
          <a:xfrm>
            <a:off x="1169734" y="2240869"/>
            <a:ext cx="1613453" cy="24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9" t="11949" r="8792"/>
          <a:stretch/>
        </p:blipFill>
        <p:spPr>
          <a:xfrm>
            <a:off x="6360502" y="2240869"/>
            <a:ext cx="1582993" cy="1753730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 rot="10800000">
            <a:off x="1169733" y="3994600"/>
            <a:ext cx="1613453" cy="813938"/>
          </a:xfrm>
          <a:prstGeom prst="wedgeRectCallou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194" y="4174411"/>
            <a:ext cx="13965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Kansainväliset</a:t>
            </a:r>
          </a:p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 sopimukset</a:t>
            </a:r>
          </a:p>
        </p:txBody>
      </p:sp>
      <p:sp>
        <p:nvSpPr>
          <p:cNvPr id="13" name="Rectangular Callout 12"/>
          <p:cNvSpPr/>
          <p:nvPr/>
        </p:nvSpPr>
        <p:spPr>
          <a:xfrm rot="10800000">
            <a:off x="6354938" y="3996889"/>
            <a:ext cx="1606626" cy="811649"/>
          </a:xfrm>
          <a:prstGeom prst="wedgeRectCallou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2443" y="4038058"/>
            <a:ext cx="17259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Yhteinen ulko- ja</a:t>
            </a:r>
          </a:p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turvallisuus-politiikka 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 rot="10800000">
            <a:off x="2918688" y="3994598"/>
            <a:ext cx="1584440" cy="813939"/>
          </a:xfrm>
          <a:prstGeom prst="wedgeRectCallout">
            <a:avLst>
              <a:gd name="adj1" fmla="val -22276"/>
              <a:gd name="adj2" fmla="val 60628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6342" y="4038058"/>
            <a:ext cx="17491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Kehitysyhteistyö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ja humanitaarinen apu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EU:n edustaja maailmassa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22" y="3851653"/>
            <a:ext cx="1754297" cy="103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50570" y="3632462"/>
            <a:ext cx="160768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fi-FI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endParaRPr lang="fi-FI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Naapuruus- 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politiikka ja</a:t>
            </a:r>
          </a:p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laajentumis- </a:t>
            </a:r>
          </a:p>
          <a:p>
            <a:pPr algn="ctr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neuvottelut</a:t>
            </a:r>
          </a:p>
          <a:p>
            <a:pPr defTabSz="685800"/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b="11302"/>
          <a:stretch/>
        </p:blipFill>
        <p:spPr>
          <a:xfrm>
            <a:off x="1143001" y="1268761"/>
            <a:ext cx="6858001" cy="39797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Mitä tiedät Euroopan komissiosta?</a:t>
            </a:r>
            <a:endParaRPr lang="fi-FI" sz="165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 rot="5400000">
            <a:off x="1445052" y="2586507"/>
            <a:ext cx="2071464" cy="1650216"/>
          </a:xfrm>
          <a:custGeom>
            <a:avLst/>
            <a:gdLst>
              <a:gd name="connsiteX0" fmla="*/ 0 w 3168352"/>
              <a:gd name="connsiteY0" fmla="*/ 0 h 2560328"/>
              <a:gd name="connsiteX1" fmla="*/ 1888188 w 3168352"/>
              <a:gd name="connsiteY1" fmla="*/ 0 h 2560328"/>
              <a:gd name="connsiteX2" fmla="*/ 3168352 w 3168352"/>
              <a:gd name="connsiteY2" fmla="*/ 1280164 h 2560328"/>
              <a:gd name="connsiteX3" fmla="*/ 1888188 w 3168352"/>
              <a:gd name="connsiteY3" fmla="*/ 2560328 h 2560328"/>
              <a:gd name="connsiteX4" fmla="*/ 0 w 3168352"/>
              <a:gd name="connsiteY4" fmla="*/ 2560328 h 2560328"/>
              <a:gd name="connsiteX5" fmla="*/ 0 w 3168352"/>
              <a:gd name="connsiteY5" fmla="*/ 0 h 2560328"/>
              <a:gd name="connsiteX0" fmla="*/ 0 w 2761952"/>
              <a:gd name="connsiteY0" fmla="*/ 0 h 2560328"/>
              <a:gd name="connsiteX1" fmla="*/ 1888188 w 2761952"/>
              <a:gd name="connsiteY1" fmla="*/ 0 h 2560328"/>
              <a:gd name="connsiteX2" fmla="*/ 2761952 w 2761952"/>
              <a:gd name="connsiteY2" fmla="*/ 1292864 h 2560328"/>
              <a:gd name="connsiteX3" fmla="*/ 1888188 w 2761952"/>
              <a:gd name="connsiteY3" fmla="*/ 2560328 h 2560328"/>
              <a:gd name="connsiteX4" fmla="*/ 0 w 2761952"/>
              <a:gd name="connsiteY4" fmla="*/ 2560328 h 2560328"/>
              <a:gd name="connsiteX5" fmla="*/ 0 w 2761952"/>
              <a:gd name="connsiteY5" fmla="*/ 0 h 256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952" h="2560328">
                <a:moveTo>
                  <a:pt x="0" y="0"/>
                </a:moveTo>
                <a:lnTo>
                  <a:pt x="1888188" y="0"/>
                </a:lnTo>
                <a:lnTo>
                  <a:pt x="2761952" y="1292864"/>
                </a:lnTo>
                <a:lnTo>
                  <a:pt x="1888188" y="2560328"/>
                </a:lnTo>
                <a:lnTo>
                  <a:pt x="0" y="2560328"/>
                </a:lnTo>
                <a:lnTo>
                  <a:pt x="0" y="0"/>
                </a:lnTo>
                <a:close/>
              </a:path>
            </a:pathLst>
          </a:cu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55676" y="2738661"/>
            <a:ext cx="1650216" cy="1080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algn="ctr" defTabSz="685800"/>
            <a:r>
              <a:rPr lang="fi-FI" sz="1800" dirty="0">
                <a:solidFill>
                  <a:srgbClr val="FFFFFF"/>
                </a:solidFill>
                <a:latin typeface="Arial" panose="020B0604020202020204" pitchFamily="34" charset="0"/>
              </a:rPr>
              <a:t>on politiikan </a:t>
            </a:r>
            <a:r>
              <a:rPr lang="fi-FI" sz="1800" dirty="0">
                <a:solidFill>
                  <a:srgbClr val="FFFFFF"/>
                </a:solidFill>
                <a:latin typeface="Arial" panose="020B0604020202020204" pitchFamily="34" charset="0"/>
              </a:rPr>
              <a:t>toimeenpano-elin</a:t>
            </a:r>
            <a:endParaRPr lang="fi-FI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29745" y="2024844"/>
            <a:ext cx="702078" cy="7020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F85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fi-FI" sz="3000" dirty="0">
                <a:solidFill>
                  <a:srgbClr val="F7A428"/>
                </a:solidFill>
                <a:latin typeface="Arial" panose="020B0604020202020204" pitchFamily="34" charset="0"/>
              </a:rPr>
              <a:t>1</a:t>
            </a:r>
            <a:endParaRPr lang="fi-FI" sz="3000" dirty="0">
              <a:solidFill>
                <a:srgbClr val="F7A4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 7"/>
          <p:cNvSpPr/>
          <p:nvPr/>
        </p:nvSpPr>
        <p:spPr>
          <a:xfrm rot="5400000">
            <a:off x="3536268" y="2586507"/>
            <a:ext cx="2071464" cy="1650216"/>
          </a:xfrm>
          <a:custGeom>
            <a:avLst/>
            <a:gdLst>
              <a:gd name="connsiteX0" fmla="*/ 0 w 3168352"/>
              <a:gd name="connsiteY0" fmla="*/ 0 h 2560328"/>
              <a:gd name="connsiteX1" fmla="*/ 1888188 w 3168352"/>
              <a:gd name="connsiteY1" fmla="*/ 0 h 2560328"/>
              <a:gd name="connsiteX2" fmla="*/ 3168352 w 3168352"/>
              <a:gd name="connsiteY2" fmla="*/ 1280164 h 2560328"/>
              <a:gd name="connsiteX3" fmla="*/ 1888188 w 3168352"/>
              <a:gd name="connsiteY3" fmla="*/ 2560328 h 2560328"/>
              <a:gd name="connsiteX4" fmla="*/ 0 w 3168352"/>
              <a:gd name="connsiteY4" fmla="*/ 2560328 h 2560328"/>
              <a:gd name="connsiteX5" fmla="*/ 0 w 3168352"/>
              <a:gd name="connsiteY5" fmla="*/ 0 h 2560328"/>
              <a:gd name="connsiteX0" fmla="*/ 0 w 2761952"/>
              <a:gd name="connsiteY0" fmla="*/ 0 h 2560328"/>
              <a:gd name="connsiteX1" fmla="*/ 1888188 w 2761952"/>
              <a:gd name="connsiteY1" fmla="*/ 0 h 2560328"/>
              <a:gd name="connsiteX2" fmla="*/ 2761952 w 2761952"/>
              <a:gd name="connsiteY2" fmla="*/ 1292864 h 2560328"/>
              <a:gd name="connsiteX3" fmla="*/ 1888188 w 2761952"/>
              <a:gd name="connsiteY3" fmla="*/ 2560328 h 2560328"/>
              <a:gd name="connsiteX4" fmla="*/ 0 w 2761952"/>
              <a:gd name="connsiteY4" fmla="*/ 2560328 h 2560328"/>
              <a:gd name="connsiteX5" fmla="*/ 0 w 2761952"/>
              <a:gd name="connsiteY5" fmla="*/ 0 h 256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952" h="2560328">
                <a:moveTo>
                  <a:pt x="0" y="0"/>
                </a:moveTo>
                <a:lnTo>
                  <a:pt x="1888188" y="0"/>
                </a:lnTo>
                <a:lnTo>
                  <a:pt x="2761952" y="1292864"/>
                </a:lnTo>
                <a:lnTo>
                  <a:pt x="1888188" y="2560328"/>
                </a:lnTo>
                <a:lnTo>
                  <a:pt x="0" y="2560328"/>
                </a:lnTo>
                <a:lnTo>
                  <a:pt x="0" y="0"/>
                </a:lnTo>
                <a:close/>
              </a:path>
            </a:pathLst>
          </a:cu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46892" y="2738661"/>
            <a:ext cx="1650216" cy="1080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algn="ctr" defTabSz="685800"/>
            <a:r>
              <a:rPr lang="fi-FI" sz="1800" dirty="0">
                <a:solidFill>
                  <a:srgbClr val="FFFFFF"/>
                </a:solidFill>
                <a:latin typeface="Arial" panose="020B0604020202020204" pitchFamily="34" charset="0"/>
              </a:rPr>
              <a:t>toimii kollegiona</a:t>
            </a:r>
          </a:p>
        </p:txBody>
      </p:sp>
      <p:sp>
        <p:nvSpPr>
          <p:cNvPr id="11" name="Oval 10"/>
          <p:cNvSpPr/>
          <p:nvPr/>
        </p:nvSpPr>
        <p:spPr>
          <a:xfrm>
            <a:off x="4220961" y="2024844"/>
            <a:ext cx="702078" cy="7020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F85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fi-FI" sz="3000" dirty="0">
                <a:solidFill>
                  <a:srgbClr val="F7A428"/>
                </a:solidFill>
                <a:latin typeface="Arial" panose="020B0604020202020204" pitchFamily="34" charset="0"/>
              </a:rPr>
              <a:t>2</a:t>
            </a:r>
            <a:endParaRPr lang="fi-FI" sz="3000" dirty="0">
              <a:solidFill>
                <a:srgbClr val="F7A4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agon 7"/>
          <p:cNvSpPr/>
          <p:nvPr/>
        </p:nvSpPr>
        <p:spPr>
          <a:xfrm rot="5400000">
            <a:off x="5657520" y="2586507"/>
            <a:ext cx="2071464" cy="1650216"/>
          </a:xfrm>
          <a:custGeom>
            <a:avLst/>
            <a:gdLst>
              <a:gd name="connsiteX0" fmla="*/ 0 w 3168352"/>
              <a:gd name="connsiteY0" fmla="*/ 0 h 2560328"/>
              <a:gd name="connsiteX1" fmla="*/ 1888188 w 3168352"/>
              <a:gd name="connsiteY1" fmla="*/ 0 h 2560328"/>
              <a:gd name="connsiteX2" fmla="*/ 3168352 w 3168352"/>
              <a:gd name="connsiteY2" fmla="*/ 1280164 h 2560328"/>
              <a:gd name="connsiteX3" fmla="*/ 1888188 w 3168352"/>
              <a:gd name="connsiteY3" fmla="*/ 2560328 h 2560328"/>
              <a:gd name="connsiteX4" fmla="*/ 0 w 3168352"/>
              <a:gd name="connsiteY4" fmla="*/ 2560328 h 2560328"/>
              <a:gd name="connsiteX5" fmla="*/ 0 w 3168352"/>
              <a:gd name="connsiteY5" fmla="*/ 0 h 2560328"/>
              <a:gd name="connsiteX0" fmla="*/ 0 w 2761952"/>
              <a:gd name="connsiteY0" fmla="*/ 0 h 2560328"/>
              <a:gd name="connsiteX1" fmla="*/ 1888188 w 2761952"/>
              <a:gd name="connsiteY1" fmla="*/ 0 h 2560328"/>
              <a:gd name="connsiteX2" fmla="*/ 2761952 w 2761952"/>
              <a:gd name="connsiteY2" fmla="*/ 1292864 h 2560328"/>
              <a:gd name="connsiteX3" fmla="*/ 1888188 w 2761952"/>
              <a:gd name="connsiteY3" fmla="*/ 2560328 h 2560328"/>
              <a:gd name="connsiteX4" fmla="*/ 0 w 2761952"/>
              <a:gd name="connsiteY4" fmla="*/ 2560328 h 2560328"/>
              <a:gd name="connsiteX5" fmla="*/ 0 w 2761952"/>
              <a:gd name="connsiteY5" fmla="*/ 0 h 256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952" h="2560328">
                <a:moveTo>
                  <a:pt x="0" y="0"/>
                </a:moveTo>
                <a:lnTo>
                  <a:pt x="1888188" y="0"/>
                </a:lnTo>
                <a:lnTo>
                  <a:pt x="2761952" y="1292864"/>
                </a:lnTo>
                <a:lnTo>
                  <a:pt x="1888188" y="2560328"/>
                </a:lnTo>
                <a:lnTo>
                  <a:pt x="0" y="2560328"/>
                </a:lnTo>
                <a:lnTo>
                  <a:pt x="0" y="0"/>
                </a:lnTo>
                <a:close/>
              </a:path>
            </a:pathLst>
          </a:cu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68144" y="2807931"/>
            <a:ext cx="1650216" cy="1080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algn="ctr" defTabSz="685800"/>
            <a:r>
              <a:rPr lang="fi-FI" sz="1800" dirty="0">
                <a:solidFill>
                  <a:srgbClr val="FFFFFF"/>
                </a:solidFill>
                <a:latin typeface="Arial" panose="020B0604020202020204" pitchFamily="34" charset="0"/>
              </a:rPr>
              <a:t>edistää </a:t>
            </a:r>
            <a:r>
              <a:rPr sz="1350" b="0">
                <a:solidFill>
                  <a:srgbClr val="000000"/>
                </a:solidFill>
                <a:latin typeface="Verdana"/>
              </a:rPr>
              <a:t/>
            </a:r>
            <a:br>
              <a:rPr sz="1350" b="0">
                <a:solidFill>
                  <a:srgbClr val="000000"/>
                </a:solidFill>
                <a:latin typeface="Verdana"/>
              </a:rPr>
            </a:br>
            <a:r>
              <a:rPr lang="fi-FI" sz="1800" dirty="0">
                <a:solidFill>
                  <a:srgbClr val="FFFFFF"/>
                </a:solidFill>
                <a:latin typeface="Arial" panose="020B0604020202020204" pitchFamily="34" charset="0"/>
              </a:rPr>
              <a:t>EU:n yleistä etua</a:t>
            </a:r>
          </a:p>
        </p:txBody>
      </p:sp>
      <p:sp>
        <p:nvSpPr>
          <p:cNvPr id="14" name="Oval 13"/>
          <p:cNvSpPr/>
          <p:nvPr/>
        </p:nvSpPr>
        <p:spPr>
          <a:xfrm>
            <a:off x="6342213" y="2024844"/>
            <a:ext cx="702078" cy="7020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F85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fi-FI" sz="3000" dirty="0">
                <a:solidFill>
                  <a:srgbClr val="F7A428"/>
                </a:solidFill>
                <a:latin typeface="Arial" panose="020B0604020202020204" pitchFamily="34" charset="0"/>
              </a:rPr>
              <a:t>3</a:t>
            </a:r>
            <a:endParaRPr lang="fi-FI" sz="3000" dirty="0">
              <a:solidFill>
                <a:srgbClr val="F7A4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Euroopan komissio</a:t>
            </a:r>
          </a:p>
        </p:txBody>
      </p:sp>
    </p:spTree>
    <p:extLst>
      <p:ext uri="{BB962C8B-B14F-4D97-AF65-F5344CB8AC3E}">
        <p14:creationId xmlns:p14="http://schemas.microsoft.com/office/powerpoint/2010/main" val="11665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9262" y="1754814"/>
            <a:ext cx="2475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5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TOIMIVALTA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2191" y="2192244"/>
            <a:ext cx="1827701" cy="2639677"/>
          </a:xfrm>
          <a:prstGeom prst="rect">
            <a:avLst/>
          </a:prstGeom>
          <a:noFill/>
          <a:ln>
            <a:solidFill>
              <a:srgbClr val="2ABC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718" y="2228685"/>
            <a:ext cx="192881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YKSINOMAINEN</a:t>
            </a:r>
            <a:endParaRPr lang="fi-FI" sz="165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5916" y="2192244"/>
            <a:ext cx="1890210" cy="26396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5909" y="2204031"/>
            <a:ext cx="11651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JAETTU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49359" y="2194866"/>
            <a:ext cx="1796786" cy="2637054"/>
          </a:xfrm>
          <a:prstGeom prst="rect">
            <a:avLst/>
          </a:prstGeom>
          <a:noFill/>
          <a:ln>
            <a:solidFill>
              <a:srgbClr val="E2A5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799" y="2194867"/>
            <a:ext cx="16563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65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TUKEVA</a:t>
            </a:r>
          </a:p>
        </p:txBody>
      </p:sp>
      <p:sp>
        <p:nvSpPr>
          <p:cNvPr id="16" name="Chevron 15"/>
          <p:cNvSpPr/>
          <p:nvPr/>
        </p:nvSpPr>
        <p:spPr>
          <a:xfrm rot="5400000">
            <a:off x="2579954" y="2581447"/>
            <a:ext cx="327105" cy="329567"/>
          </a:xfrm>
          <a:prstGeom prst="chevron">
            <a:avLst/>
          </a:prstGeom>
          <a:solidFill>
            <a:srgbClr val="2ABC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Chevron 16"/>
          <p:cNvSpPr/>
          <p:nvPr/>
        </p:nvSpPr>
        <p:spPr>
          <a:xfrm rot="5400000">
            <a:off x="4604927" y="2579087"/>
            <a:ext cx="327105" cy="329567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Chevron 17"/>
          <p:cNvSpPr/>
          <p:nvPr/>
        </p:nvSpPr>
        <p:spPr>
          <a:xfrm rot="5400000">
            <a:off x="6630404" y="2581447"/>
            <a:ext cx="327105" cy="329567"/>
          </a:xfrm>
          <a:prstGeom prst="chevron">
            <a:avLst/>
          </a:prstGeom>
          <a:solidFill>
            <a:srgbClr val="E2A5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9" name="Picture 8" descr="Bildergebnis für europa flag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45" y="3013374"/>
            <a:ext cx="735437" cy="490291"/>
          </a:xfrm>
          <a:prstGeom prst="rect">
            <a:avLst/>
          </a:prstGeom>
          <a:noFill/>
          <a:ln>
            <a:solidFill>
              <a:srgbClr val="4572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1" b="8442"/>
          <a:stretch/>
        </p:blipFill>
        <p:spPr bwMode="auto">
          <a:xfrm>
            <a:off x="4387159" y="3013175"/>
            <a:ext cx="722241" cy="481390"/>
          </a:xfrm>
          <a:prstGeom prst="rect">
            <a:avLst/>
          </a:prstGeom>
          <a:noFill/>
          <a:ln w="9525">
            <a:solidFill>
              <a:srgbClr val="4572A7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4" descr="Bildergebnis für eu member stat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6"/>
          <a:stretch/>
        </p:blipFill>
        <p:spPr bwMode="auto">
          <a:xfrm>
            <a:off x="6450817" y="3017941"/>
            <a:ext cx="752840" cy="534698"/>
          </a:xfrm>
          <a:prstGeom prst="rect">
            <a:avLst/>
          </a:prstGeom>
          <a:noFill/>
          <a:ln>
            <a:solidFill>
              <a:srgbClr val="4572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96489" y="3654169"/>
            <a:ext cx="162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Kauppa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Kilpailu</a:t>
            </a:r>
            <a:endParaRPr lang="fi-FI" sz="150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1250" y="3654169"/>
            <a:ext cx="1612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Maatalous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Ympäristö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94843" y="3654169"/>
            <a:ext cx="1505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- Matkailu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50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 - Koulutus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36" y="4260601"/>
            <a:ext cx="579353" cy="47218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9" y="4281361"/>
            <a:ext cx="707611" cy="51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15" y="4239367"/>
            <a:ext cx="571217" cy="5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50" y="4257397"/>
            <a:ext cx="469608" cy="47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29" y="4271296"/>
            <a:ext cx="687137" cy="52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83" y="4172771"/>
            <a:ext cx="383027" cy="6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Toimivallan jako</a:t>
            </a:r>
          </a:p>
        </p:txBody>
      </p:sp>
    </p:spTree>
    <p:extLst>
      <p:ext uri="{BB962C8B-B14F-4D97-AF65-F5344CB8AC3E}">
        <p14:creationId xmlns:p14="http://schemas.microsoft.com/office/powerpoint/2010/main" val="29132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5" y="1592796"/>
            <a:ext cx="6181694" cy="3461777"/>
          </a:xfrm>
          <a:prstGeom prst="rect">
            <a:avLst/>
          </a:prstGeom>
          <a:solidFill>
            <a:srgbClr val="EBF2FF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6575" y="1604621"/>
            <a:ext cx="19575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35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Primaarioikeus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6573" y="2154247"/>
            <a:ext cx="5782785" cy="2900326"/>
          </a:xfrm>
          <a:prstGeom prst="rect">
            <a:avLst/>
          </a:prstGeom>
          <a:solidFill>
            <a:srgbClr val="D2F1F6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0006" y="2165563"/>
            <a:ext cx="2881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35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Johdettu oikeus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0185" y="2495547"/>
            <a:ext cx="1606973" cy="25449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0007" y="2544514"/>
            <a:ext cx="158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500" b="0" u="sng" dirty="0">
                <a:solidFill>
                  <a:srgbClr val="FFFFFF"/>
                </a:solidFill>
                <a:latin typeface="Arial" panose="020B0604020202020204" pitchFamily="34" charset="0"/>
              </a:rPr>
              <a:t>Ei-sitova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61910" y="2495547"/>
            <a:ext cx="3958973" cy="2544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210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1709" y="2568709"/>
            <a:ext cx="969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500" b="0" u="sng" dirty="0">
                <a:solidFill>
                  <a:srgbClr val="FFFFFF"/>
                </a:solidFill>
                <a:latin typeface="Arial" panose="020B0604020202020204" pitchFamily="34" charset="0"/>
              </a:rPr>
              <a:t>Sitova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46078" y="3027597"/>
            <a:ext cx="1156601" cy="189583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5318" y="3006241"/>
            <a:ext cx="1351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FFFFFF"/>
                </a:solidFill>
                <a:latin typeface="Arial" panose="020B0604020202020204" pitchFamily="34" charset="0"/>
              </a:rPr>
              <a:t>ASETUKSET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45918" y="3027597"/>
            <a:ext cx="1178713" cy="189583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9106" y="3006241"/>
            <a:ext cx="110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FFFFFF"/>
                </a:solidFill>
                <a:latin typeface="Arial" panose="020B0604020202020204" pitchFamily="34" charset="0"/>
              </a:rPr>
              <a:t>DIREKTIIVIT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4401" y="3027140"/>
            <a:ext cx="1178713" cy="188795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1840" y="3016051"/>
            <a:ext cx="1146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FFFFFF"/>
                </a:solidFill>
                <a:latin typeface="Arial" panose="020B0604020202020204" pitchFamily="34" charset="0"/>
              </a:rPr>
              <a:t>PÄÄTÖKSET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39" y="3489824"/>
            <a:ext cx="370599" cy="397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7137" y="3023615"/>
            <a:ext cx="172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200" dirty="0">
                <a:solidFill>
                  <a:srgbClr val="FFFFFF"/>
                </a:solidFill>
                <a:latin typeface="Arial" panose="020B0604020202020204" pitchFamily="34" charset="0"/>
              </a:rPr>
              <a:t>SUOSITUKSET</a:t>
            </a:r>
            <a:endParaRPr lang="fi-FI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9409" y="3027597"/>
            <a:ext cx="1522898" cy="189583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02263" y="3311612"/>
            <a:ext cx="803945" cy="7832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50" y="3370008"/>
            <a:ext cx="589738" cy="58651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5327509" y="3311383"/>
            <a:ext cx="803945" cy="7832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03" y="3396078"/>
            <a:ext cx="589738" cy="58651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98" y="3475431"/>
            <a:ext cx="335201" cy="4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90034" y="3495640"/>
            <a:ext cx="23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800" b="0" dirty="0">
                <a:solidFill>
                  <a:srgbClr val="FFFFFF"/>
                </a:solidFill>
              </a:rPr>
              <a:t>/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8" r="55189" b="48141"/>
          <a:stretch/>
        </p:blipFill>
        <p:spPr>
          <a:xfrm>
            <a:off x="5696061" y="3790624"/>
            <a:ext cx="635487" cy="627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2544" y="4413331"/>
            <a:ext cx="11390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500" b="0" dirty="0">
                <a:solidFill>
                  <a:srgbClr val="FFFFFF"/>
                </a:solidFill>
              </a:rPr>
              <a:t>Kuluttajan</a:t>
            </a:r>
          </a:p>
          <a:p>
            <a:pPr algn="ctr" defTabSz="685800"/>
            <a:r>
              <a:rPr lang="fi-FI" sz="1500" b="0" dirty="0">
                <a:solidFill>
                  <a:srgbClr val="FFFFFF"/>
                </a:solidFill>
              </a:rPr>
              <a:t>oikeudet</a:t>
            </a:r>
          </a:p>
        </p:txBody>
      </p:sp>
      <p:sp>
        <p:nvSpPr>
          <p:cNvPr id="43" name="Oval 42"/>
          <p:cNvSpPr/>
          <p:nvPr/>
        </p:nvSpPr>
        <p:spPr>
          <a:xfrm>
            <a:off x="3984880" y="3322174"/>
            <a:ext cx="803945" cy="7832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12" y="3406869"/>
            <a:ext cx="589738" cy="58651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548955" y="4413331"/>
            <a:ext cx="10719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500" b="0" dirty="0">
                <a:solidFill>
                  <a:srgbClr val="FFFFFF"/>
                </a:solidFill>
              </a:rPr>
              <a:t>Microsoft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97137" y="4199361"/>
            <a:ext cx="17088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500" b="0" dirty="0">
                <a:solidFill>
                  <a:srgbClr val="FFFFFF"/>
                </a:solidFill>
              </a:rPr>
              <a:t>Talouden</a:t>
            </a:r>
          </a:p>
          <a:p>
            <a:pPr algn="ctr" defTabSz="685800"/>
            <a:r>
              <a:rPr lang="fi-FI" sz="1500" b="0" dirty="0">
                <a:solidFill>
                  <a:srgbClr val="FFFFFF"/>
                </a:solidFill>
              </a:rPr>
              <a:t>ohjaus-järjestelmä</a:t>
            </a:r>
            <a:endParaRPr lang="fi-FI" sz="1500" b="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53877" y="4434572"/>
            <a:ext cx="1048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500" b="0" dirty="0">
                <a:solidFill>
                  <a:srgbClr val="FFFFFF"/>
                </a:solidFill>
              </a:rPr>
              <a:t>Verkko-vierailut</a:t>
            </a:r>
            <a:endParaRPr lang="fi-FI" sz="1500" b="0" dirty="0">
              <a:solidFill>
                <a:srgbClr val="FFFFFF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EU:n lainsäädäntö</a:t>
            </a:r>
          </a:p>
        </p:txBody>
      </p:sp>
    </p:spTree>
    <p:extLst>
      <p:ext uri="{BB962C8B-B14F-4D97-AF65-F5344CB8AC3E}">
        <p14:creationId xmlns:p14="http://schemas.microsoft.com/office/powerpoint/2010/main" val="26463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2132855"/>
            <a:ext cx="4455114" cy="300082"/>
            <a:chOff x="0" y="2754173"/>
            <a:chExt cx="5940152" cy="400110"/>
          </a:xfrm>
        </p:grpSpPr>
        <p:sp>
          <p:nvSpPr>
            <p:cNvPr id="2" name="Pentagon 1">
              <a:hlinkClick r:id="rId3"/>
            </p:cNvPr>
            <p:cNvSpPr/>
            <p:nvPr/>
          </p:nvSpPr>
          <p:spPr>
            <a:xfrm>
              <a:off x="0" y="2772568"/>
              <a:ext cx="5940152" cy="360040"/>
            </a:xfrm>
            <a:prstGeom prst="homePlate">
              <a:avLst/>
            </a:prstGeom>
            <a:solidFill>
              <a:srgbClr val="F7A4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fi-FI" sz="1350" b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0" name="TextBox 9">
              <a:hlinkClick r:id="rId3"/>
            </p:cNvPr>
            <p:cNvSpPr txBox="1"/>
            <p:nvPr/>
          </p:nvSpPr>
          <p:spPr>
            <a:xfrm>
              <a:off x="781088" y="2754173"/>
              <a:ext cx="3786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fi-FI" sz="1350" dirty="0">
                  <a:solidFill>
                    <a:srgbClr val="FFFFFF"/>
                  </a:solidFill>
                  <a:latin typeface="Arial" panose="020B0604020202020204" pitchFamily="34" charset="0"/>
                </a:rPr>
                <a:t>ALOITEOIKEUS</a:t>
              </a:r>
              <a:endParaRPr lang="fi-FI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>
            <a:off x="1143000" y="2578700"/>
            <a:ext cx="4887163" cy="270030"/>
          </a:xfrm>
          <a:prstGeom prst="homePlate">
            <a:avLst/>
          </a:prstGeom>
          <a:solidFill>
            <a:srgbClr val="E2F2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816" y="2578700"/>
            <a:ext cx="4355352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POLITIIKAN &amp; TALOUSARVION TOTEUTUS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138875" y="3064754"/>
            <a:ext cx="5211198" cy="270030"/>
          </a:xfrm>
          <a:prstGeom prst="homePlate">
            <a:avLst/>
          </a:prstGeom>
          <a:solidFill>
            <a:srgbClr val="E2E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8817" y="3056002"/>
            <a:ext cx="3028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PERUSSOPIMUSTEN VALVOJA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130227" y="3550808"/>
            <a:ext cx="5710025" cy="270030"/>
          </a:xfrm>
          <a:prstGeom prst="homePlate">
            <a:avLst/>
          </a:prstGeom>
          <a:solidFill>
            <a:srgbClr val="FDDF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8816" y="3550109"/>
            <a:ext cx="28954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KANSAINVÄLINEN ULOTTUVUUS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Komission neljä roolia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17694" y="3948829"/>
            <a:ext cx="1738740" cy="1572439"/>
            <a:chOff x="7595259" y="2494037"/>
            <a:chExt cx="3119422" cy="2821066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7595259" y="5027071"/>
              <a:ext cx="3119422" cy="288032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algn="ctr" defTabSz="685800"/>
              <a:r>
                <a:rPr lang="fi-FI" sz="525" b="0" kern="0" dirty="0">
                  <a:solidFill>
                    <a:srgbClr val="FFFFFF">
                      <a:lumMod val="65000"/>
                    </a:srgbClr>
                  </a:solidFill>
                  <a:latin typeface="Arial" panose="020B0604020202020204" pitchFamily="34" charset="0"/>
                </a:rPr>
                <a:t>https://www.youtube.com/watch?v=nWpgO1EPO_Y</a:t>
              </a:r>
            </a:p>
            <a:p>
              <a:pPr marL="269081" indent="-269081" algn="ctr" defTabSz="685800"/>
              <a:endParaRPr lang="fi-FI" sz="525" b="0" kern="0" dirty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C:\Users\teglaat\Desktop\monit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259" y="2494037"/>
              <a:ext cx="3086329" cy="2467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teglaat\Desktop\youtube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260" y="2636912"/>
              <a:ext cx="2829479" cy="160184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45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5829" r="17524" b="4589"/>
          <a:stretch/>
        </p:blipFill>
        <p:spPr>
          <a:xfrm>
            <a:off x="3977813" y="1822378"/>
            <a:ext cx="1350272" cy="928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r="13283"/>
          <a:stretch/>
        </p:blipFill>
        <p:spPr>
          <a:xfrm>
            <a:off x="2843809" y="3667083"/>
            <a:ext cx="1402192" cy="105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7" y="3752529"/>
            <a:ext cx="1887074" cy="77132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436096" y="1615499"/>
            <a:ext cx="1296144" cy="486054"/>
          </a:xfrm>
          <a:prstGeom prst="wedgeRectCallout">
            <a:avLst>
              <a:gd name="adj1" fmla="val -44139"/>
              <a:gd name="adj2" fmla="val 77617"/>
            </a:avLst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1222" y="1708485"/>
            <a:ext cx="1292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" algn="ctr" defTabSz="685800"/>
            <a:r>
              <a:rPr lang="fi-FI" sz="1500" dirty="0">
                <a:solidFill>
                  <a:srgbClr val="FFFFFF"/>
                </a:solidFill>
                <a:latin typeface="Arial" panose="020B0604020202020204" pitchFamily="34" charset="0"/>
              </a:rPr>
              <a:t>EU:n ääni</a:t>
            </a:r>
            <a:endParaRPr lang="fi-FI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 flipH="1">
            <a:off x="1506311" y="3353759"/>
            <a:ext cx="1369266" cy="486054"/>
          </a:xfrm>
          <a:prstGeom prst="wedgeRectCallout">
            <a:avLst>
              <a:gd name="adj1" fmla="val -44139"/>
              <a:gd name="adj2" fmla="val 77617"/>
            </a:avLst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6311" y="3353759"/>
            <a:ext cx="13473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" algn="ctr" defTabSz="685800"/>
            <a:r>
              <a:rPr lang="fi-FI" sz="1500" dirty="0">
                <a:solidFill>
                  <a:srgbClr val="FFFFFF"/>
                </a:solidFill>
                <a:latin typeface="Arial" panose="020B0604020202020204" pitchFamily="34" charset="0"/>
              </a:rPr>
              <a:t>Kansalaisten ääni</a:t>
            </a:r>
            <a:endParaRPr lang="fi-FI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030162" y="3327050"/>
            <a:ext cx="1674186" cy="486054"/>
          </a:xfrm>
          <a:prstGeom prst="wedgeRectCallout">
            <a:avLst>
              <a:gd name="adj1" fmla="val -44139"/>
              <a:gd name="adj2" fmla="val 77617"/>
            </a:avLst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0162" y="3307719"/>
            <a:ext cx="16741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" algn="ctr" defTabSz="685800"/>
            <a:r>
              <a:rPr lang="fi-FI" sz="1500" dirty="0">
                <a:solidFill>
                  <a:srgbClr val="FFFFFF"/>
                </a:solidFill>
                <a:latin typeface="Arial" panose="020B0604020202020204" pitchFamily="34" charset="0"/>
              </a:rPr>
              <a:t>Jäsenvaltioiden ääni</a:t>
            </a:r>
            <a:endParaRPr lang="fi-FI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977813" y="2870356"/>
            <a:ext cx="1188254" cy="796727"/>
          </a:xfrm>
          <a:prstGeom prst="triangle">
            <a:avLst/>
          </a:prstGeom>
          <a:solidFill>
            <a:srgbClr val="FCD7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fi-FI" sz="1350" b="0">
                <a:solidFill>
                  <a:srgbClr val="FFFFFF"/>
                </a:solidFill>
                <a:latin typeface="Verdana"/>
              </a:rPr>
              <a:t>        </a:t>
            </a:r>
            <a:endParaRPr lang="fi-FI" sz="1350" b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 rot="18631584">
            <a:off x="3185326" y="2917891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F7A428"/>
                </a:solidFill>
                <a:latin typeface="Arial" panose="020B0604020202020204" pitchFamily="34" charset="0"/>
              </a:rPr>
              <a:t>Ehdotukset</a:t>
            </a:r>
          </a:p>
        </p:txBody>
      </p:sp>
      <p:cxnSp>
        <p:nvCxnSpPr>
          <p:cNvPr id="18" name="Straight Arrow Connector 17"/>
          <p:cNvCxnSpPr>
            <a:endCxn id="3" idx="0"/>
          </p:cNvCxnSpPr>
          <p:nvPr/>
        </p:nvCxnSpPr>
        <p:spPr bwMode="auto">
          <a:xfrm flipH="1">
            <a:off x="3544905" y="2848492"/>
            <a:ext cx="692581" cy="818591"/>
          </a:xfrm>
          <a:prstGeom prst="straightConnector1">
            <a:avLst/>
          </a:prstGeom>
          <a:noFill/>
          <a:ln w="57150" cap="flat" cmpd="sng" algn="ctr">
            <a:solidFill>
              <a:srgbClr val="F7AF4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0042" y="2848492"/>
            <a:ext cx="594066" cy="818591"/>
          </a:xfrm>
          <a:prstGeom prst="straightConnector1">
            <a:avLst/>
          </a:prstGeom>
          <a:noFill/>
          <a:ln w="57150" cap="flat" cmpd="sng" algn="ctr">
            <a:solidFill>
              <a:srgbClr val="F7AF4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 rot="3192481">
            <a:off x="4812806" y="2930694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F7A428"/>
                </a:solidFill>
                <a:latin typeface="Arial" panose="020B0604020202020204" pitchFamily="34" charset="0"/>
              </a:rPr>
              <a:t>Ehdotukset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Lainsäädäntö- ja politiikka-aloitteet</a:t>
            </a:r>
          </a:p>
        </p:txBody>
      </p:sp>
    </p:spTree>
    <p:extLst>
      <p:ext uri="{BB962C8B-B14F-4D97-AF65-F5344CB8AC3E}">
        <p14:creationId xmlns:p14="http://schemas.microsoft.com/office/powerpoint/2010/main" val="41731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>
            <a:off x="1143000" y="2146652"/>
            <a:ext cx="4455114" cy="270030"/>
          </a:xfrm>
          <a:prstGeom prst="homePlate">
            <a:avLst/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8817" y="2132856"/>
            <a:ext cx="2839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ALOITEOIKEUS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entagon 25">
            <a:hlinkClick r:id="rId3"/>
          </p:cNvPr>
          <p:cNvSpPr/>
          <p:nvPr/>
        </p:nvSpPr>
        <p:spPr>
          <a:xfrm>
            <a:off x="1143000" y="2578700"/>
            <a:ext cx="4887163" cy="270030"/>
          </a:xfrm>
          <a:prstGeom prst="homePlate">
            <a:avLst/>
          </a:prstGeom>
          <a:solidFill>
            <a:srgbClr val="6DBF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fi-FI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" name="TextBox 26">
            <a:hlinkClick r:id="rId3"/>
          </p:cNvPr>
          <p:cNvSpPr txBox="1"/>
          <p:nvPr/>
        </p:nvSpPr>
        <p:spPr>
          <a:xfrm>
            <a:off x="1728816" y="2578700"/>
            <a:ext cx="4355352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POLITIIKAN &amp; TALOUSARVION TOTEUTUS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138875" y="3064754"/>
            <a:ext cx="5211198" cy="270030"/>
          </a:xfrm>
          <a:prstGeom prst="homePlate">
            <a:avLst/>
          </a:prstGeom>
          <a:solidFill>
            <a:srgbClr val="E2ED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8817" y="3056002"/>
            <a:ext cx="3028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PERUSSOPIMUSTEN VALVOJA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1130227" y="3550808"/>
            <a:ext cx="5710025" cy="270030"/>
          </a:xfrm>
          <a:prstGeom prst="homePlate">
            <a:avLst/>
          </a:prstGeom>
          <a:solidFill>
            <a:srgbClr val="FDDF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8816" y="3550109"/>
            <a:ext cx="28954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 defTabSz="685800"/>
            <a:r>
              <a:rPr lang="fi-FI" sz="1350" dirty="0">
                <a:solidFill>
                  <a:srgbClr val="FFFFFF"/>
                </a:solidFill>
                <a:latin typeface="Arial" panose="020B0604020202020204" pitchFamily="34" charset="0"/>
              </a:rPr>
              <a:t>KANSAINVÄLINEN ULOTTUVUUS</a:t>
            </a:r>
            <a:endParaRPr lang="fi-FI" sz="13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Komission neljä roolia</a:t>
            </a:r>
          </a:p>
        </p:txBody>
      </p:sp>
    </p:spTree>
    <p:extLst>
      <p:ext uri="{BB962C8B-B14F-4D97-AF65-F5344CB8AC3E}">
        <p14:creationId xmlns:p14="http://schemas.microsoft.com/office/powerpoint/2010/main" val="34318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 bwMode="auto">
          <a:xfrm>
            <a:off x="1387896" y="4347708"/>
            <a:ext cx="4474242" cy="0"/>
          </a:xfrm>
          <a:prstGeom prst="line">
            <a:avLst/>
          </a:prstGeom>
          <a:noFill/>
          <a:ln w="38100" cap="flat" cmpd="sng" algn="ctr">
            <a:solidFill>
              <a:srgbClr val="17A9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415283" y="3645317"/>
            <a:ext cx="3696777" cy="0"/>
          </a:xfrm>
          <a:prstGeom prst="line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399188" y="4032575"/>
            <a:ext cx="386049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392967" y="3309043"/>
            <a:ext cx="3581207" cy="6179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399187" y="2750406"/>
            <a:ext cx="3690555" cy="0"/>
          </a:xfrm>
          <a:prstGeom prst="line">
            <a:avLst/>
          </a:prstGeom>
          <a:noFill/>
          <a:ln w="381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392967" y="2348880"/>
            <a:ext cx="4081784" cy="0"/>
          </a:xfrm>
          <a:prstGeom prst="line">
            <a:avLst/>
          </a:prstGeom>
          <a:noFill/>
          <a:ln w="381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hlinkClick r:id="rId3"/>
          </p:cNvPr>
          <p:cNvSpPr/>
          <p:nvPr/>
        </p:nvSpPr>
        <p:spPr bwMode="auto">
          <a:xfrm>
            <a:off x="1387897" y="3969060"/>
            <a:ext cx="3903565" cy="4802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fi-FI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Kestävä kasvu: luonnonvarat 37 % </a:t>
            </a:r>
            <a:endParaRPr lang="fi-FI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7897" y="3753037"/>
            <a:ext cx="1917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i-FI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Hallinto 6 % </a:t>
            </a:r>
            <a:endParaRPr lang="fi-FI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87896" y="3050958"/>
            <a:ext cx="30583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i-FI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Turvallisuus ja</a:t>
            </a:r>
            <a:r>
              <a:rPr lang="fi-FI" sz="1350" b="0">
                <a:solidFill>
                  <a:srgbClr val="000000"/>
                </a:solidFill>
                <a:latin typeface="Verdana"/>
              </a:rPr>
              <a:t> </a:t>
            </a:r>
            <a:r>
              <a:rPr lang="fi-FI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kansalaisuus 2 % </a:t>
            </a:r>
            <a:endParaRPr lang="fi-FI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87897" y="3374995"/>
            <a:ext cx="1917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i-FI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Globaali Eurooppa 6 % </a:t>
            </a:r>
            <a:endParaRPr lang="fi-FI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87896" y="2439607"/>
            <a:ext cx="3697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i-FI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Kasvua ja työllisyyttä edistävä kilpailukyky 14 % </a:t>
            </a:r>
            <a:endParaRPr lang="fi-FI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463102" y="4721765"/>
            <a:ext cx="3304536" cy="753954"/>
            <a:chOff x="426803" y="5152691"/>
            <a:chExt cx="4041200" cy="1005272"/>
          </a:xfrm>
        </p:grpSpPr>
        <p:sp>
          <p:nvSpPr>
            <p:cNvPr id="40" name="TextBox 39"/>
            <p:cNvSpPr txBox="1"/>
            <p:nvPr/>
          </p:nvSpPr>
          <p:spPr>
            <a:xfrm>
              <a:off x="656388" y="5152691"/>
              <a:ext cx="2010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fi-FI" sz="1200" b="0" dirty="0">
                  <a:solidFill>
                    <a:srgbClr val="808080">
                      <a:lumMod val="75000"/>
                    </a:srgbClr>
                  </a:solidFill>
                  <a:latin typeface="Arial" panose="020B0604020202020204" pitchFamily="34" charset="0"/>
                </a:rPr>
                <a:t>BKTL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82329" y="5665131"/>
              <a:ext cx="22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endParaRPr lang="de-DE" sz="1350" b="0" dirty="0">
                <a:solidFill>
                  <a:srgbClr val="808080">
                    <a:lumMod val="50000"/>
                  </a:srgb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6675" y="5603966"/>
              <a:ext cx="332821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fi-FI" sz="1050" b="0" dirty="0">
                  <a:solidFill>
                    <a:srgbClr val="808080">
                      <a:lumMod val="75000"/>
                    </a:srgbClr>
                  </a:solidFill>
                  <a:latin typeface="Arial" panose="020B0604020202020204" pitchFamily="34" charset="0"/>
                </a:rPr>
                <a:t>Tuontitullit EU:n ulkopuolelta tuleville tuotteille</a:t>
              </a:r>
              <a:endParaRPr lang="fi-FI" sz="1050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69845" y="5152691"/>
              <a:ext cx="56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fi-FI" sz="1200" b="0" dirty="0">
                  <a:solidFill>
                    <a:srgbClr val="808080">
                      <a:lumMod val="75000"/>
                    </a:srgbClr>
                  </a:solidFill>
                  <a:latin typeface="Arial" panose="020B0604020202020204" pitchFamily="34" charset="0"/>
                </a:rPr>
                <a:t>ALV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803" y="5224699"/>
              <a:ext cx="216024" cy="216932"/>
            </a:xfrm>
            <a:prstGeom prst="rect">
              <a:avLst/>
            </a:prstGeom>
            <a:solidFill>
              <a:srgbClr val="FAB13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de-DE" sz="1350" b="0">
                <a:solidFill>
                  <a:srgbClr val="FFFFFF">
                    <a:lumMod val="85000"/>
                  </a:srgbClr>
                </a:solidFill>
                <a:latin typeface="Verdan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6803" y="5656747"/>
              <a:ext cx="216024" cy="216932"/>
            </a:xfrm>
            <a:prstGeom prst="rect">
              <a:avLst/>
            </a:prstGeom>
            <a:solidFill>
              <a:srgbClr val="4886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de-DE" sz="1350" b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Verdan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25974" y="5224699"/>
              <a:ext cx="216024" cy="216932"/>
            </a:xfrm>
            <a:prstGeom prst="rect">
              <a:avLst/>
            </a:prstGeom>
            <a:solidFill>
              <a:srgbClr val="D439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de-DE" sz="1350" b="0">
                <a:ln>
                  <a:solidFill>
                    <a:sysClr val="windowText" lastClr="000000"/>
                  </a:solidFill>
                </a:ln>
                <a:solidFill>
                  <a:srgbClr val="FFFFFF">
                    <a:lumMod val="85000"/>
                  </a:srgbClr>
                </a:solidFill>
                <a:latin typeface="Verdan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26425" y="5656747"/>
              <a:ext cx="216024" cy="216932"/>
            </a:xfrm>
            <a:prstGeom prst="rect">
              <a:avLst/>
            </a:prstGeom>
            <a:solidFill>
              <a:srgbClr val="74BFB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de-DE" sz="1350" b="0">
                <a:ln>
                  <a:solidFill>
                    <a:sysClr val="windowText" lastClr="000000"/>
                  </a:solidFill>
                </a:ln>
                <a:solidFill>
                  <a:srgbClr val="FFFFFF">
                    <a:lumMod val="85000"/>
                  </a:srgbClr>
                </a:solidFill>
                <a:latin typeface="Verdan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24615" y="5603966"/>
              <a:ext cx="643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fi-FI" sz="1200" b="0" dirty="0">
                  <a:solidFill>
                    <a:srgbClr val="808080">
                      <a:lumMod val="75000"/>
                    </a:srgbClr>
                  </a:solidFill>
                  <a:latin typeface="Arial" panose="020B0604020202020204" pitchFamily="34" charset="0"/>
                </a:rPr>
                <a:t>Muut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628251" y="4540914"/>
            <a:ext cx="284264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900" b="0" dirty="0">
                <a:solidFill>
                  <a:srgbClr val="0F5494"/>
                </a:solidFill>
                <a:latin typeface="Arial" panose="020B0604020202020204" pitchFamily="34" charset="0"/>
              </a:rPr>
              <a:t>Menot</a:t>
            </a:r>
            <a:r>
              <a:rPr lang="fi-FI" sz="1350" b="0">
                <a:solidFill>
                  <a:srgbClr val="000000"/>
                </a:solidFill>
                <a:latin typeface="Verdana"/>
              </a:rPr>
              <a:t> </a:t>
            </a:r>
            <a:r>
              <a:rPr lang="fi-FI" sz="900" b="0" dirty="0">
                <a:solidFill>
                  <a:srgbClr val="0F5494"/>
                </a:solidFill>
                <a:latin typeface="Arial" panose="020B0604020202020204" pitchFamily="34" charset="0"/>
              </a:rPr>
              <a:t>esitetään</a:t>
            </a:r>
            <a:r>
              <a:rPr lang="fi-FI" sz="1350" b="0">
                <a:solidFill>
                  <a:srgbClr val="000000"/>
                </a:solidFill>
                <a:latin typeface="Verdana"/>
              </a:rPr>
              <a:t> </a:t>
            </a:r>
            <a:r>
              <a:rPr lang="fi-FI" sz="900" b="0" dirty="0">
                <a:solidFill>
                  <a:srgbClr val="0F5494"/>
                </a:solidFill>
                <a:latin typeface="Arial" panose="020B0604020202020204" pitchFamily="34" charset="0"/>
              </a:rPr>
              <a:t>maksusitoumusmäärärahoina ja tulot maksumäärärahoina</a:t>
            </a:r>
            <a:endParaRPr lang="fi-FI" sz="900" b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18160" y="1700808"/>
            <a:ext cx="4398356" cy="2835855"/>
            <a:chOff x="4211960" y="1196752"/>
            <a:chExt cx="7505524" cy="4839212"/>
          </a:xfrm>
        </p:grpSpPr>
        <p:graphicFrame>
          <p:nvGraphicFramePr>
            <p:cNvPr id="51" name="Chart 50"/>
            <p:cNvGraphicFramePr/>
            <p:nvPr>
              <p:extLst/>
            </p:nvPr>
          </p:nvGraphicFramePr>
          <p:xfrm>
            <a:off x="4211960" y="1196752"/>
            <a:ext cx="7505524" cy="4839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2" name="Chart 51"/>
            <p:cNvGraphicFramePr/>
            <p:nvPr>
              <p:extLst/>
            </p:nvPr>
          </p:nvGraphicFramePr>
          <p:xfrm>
            <a:off x="5667501" y="2214902"/>
            <a:ext cx="4634011" cy="33394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5939674" y="3309818"/>
              <a:ext cx="2175627" cy="1339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fi-FI" sz="1050" dirty="0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Talousarvio yhteensä</a:t>
              </a:r>
            </a:p>
            <a:p>
              <a:pPr algn="ctr" defTabSz="685800"/>
              <a:r>
                <a:rPr lang="fi-FI" sz="1050" dirty="0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160 mrd. euroa</a:t>
              </a:r>
              <a:r>
                <a:rPr lang="fi-FI" sz="1350" b="0">
                  <a:solidFill>
                    <a:srgbClr val="000000"/>
                  </a:solidFill>
                  <a:latin typeface="Verdana"/>
                </a:rPr>
                <a:t> </a:t>
              </a:r>
            </a:p>
            <a:p>
              <a:pPr algn="ctr" defTabSz="685800"/>
              <a:r>
                <a:rPr lang="fi-FI" sz="1050" dirty="0">
                  <a:solidFill>
                    <a:srgbClr val="808080">
                      <a:lumMod val="50000"/>
                    </a:srgbClr>
                  </a:solidFill>
                  <a:latin typeface="Arial" panose="020B0604020202020204" pitchFamily="34" charset="0"/>
                </a:rPr>
                <a:t>(2018)</a:t>
              </a:r>
              <a:endParaRPr lang="fi-FI" sz="105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34385" y="4739074"/>
              <a:ext cx="1094718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fi-FI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59 mrd.</a:t>
              </a:r>
              <a:endParaRPr lang="fi-FI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93004" y="3018181"/>
              <a:ext cx="1327229" cy="512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fi-FI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55,5</a:t>
              </a:r>
              <a:r>
                <a:rPr lang="fi-FI" sz="1350" b="0">
                  <a:solidFill>
                    <a:srgbClr val="000000"/>
                  </a:solidFill>
                  <a:latin typeface="Verdana"/>
                </a:rPr>
                <a:t> </a:t>
              </a:r>
              <a:r>
                <a:rPr lang="fi-FI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mrd.</a:t>
              </a:r>
              <a:endParaRPr lang="fi-FI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08948" y="3184420"/>
              <a:ext cx="1094718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fi-FI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22 mrd.</a:t>
              </a:r>
              <a:endParaRPr lang="fi-FI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31016" y="4722244"/>
              <a:ext cx="1157633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fi-FI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9,5 mrd.</a:t>
              </a:r>
              <a:endParaRPr lang="fi-FI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89032" y="4189084"/>
              <a:ext cx="1058244" cy="70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fi-FI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9,5 mrd.</a:t>
              </a:r>
              <a:endParaRPr lang="fi-FI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53389" y="3770604"/>
              <a:ext cx="1157633" cy="433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fi-FI" sz="105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3,5 mrd.</a:t>
              </a:r>
              <a:endParaRPr lang="fi-FI" sz="10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25298" y="4067517"/>
              <a:ext cx="1274674" cy="39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fi-FI" sz="9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1 %</a:t>
              </a:r>
              <a:endParaRPr lang="fi-FI" sz="9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539943" y="5178744"/>
            <a:ext cx="219955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788" b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Lähde: Euroopan komissio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92966" y="4401108"/>
            <a:ext cx="10187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500" kern="0" dirty="0">
                <a:solidFill>
                  <a:srgbClr val="4886C3"/>
                </a:solidFill>
                <a:latin typeface="Arial" panose="020B0604020202020204" pitchFamily="34" charset="0"/>
              </a:rPr>
              <a:t>Tulot</a:t>
            </a:r>
            <a:endParaRPr lang="fi-FI" sz="1500" b="0" dirty="0">
              <a:solidFill>
                <a:srgbClr val="4886C3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87896" y="1484784"/>
            <a:ext cx="16119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500" kern="0" dirty="0">
                <a:solidFill>
                  <a:srgbClr val="4886C3"/>
                </a:solidFill>
                <a:latin typeface="Arial" panose="020B0604020202020204" pitchFamily="34" charset="0"/>
              </a:rPr>
              <a:t>Menot</a:t>
            </a:r>
            <a:endParaRPr lang="fi-FI" sz="1500" b="0" dirty="0">
              <a:solidFill>
                <a:srgbClr val="4886C3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277634" y="944724"/>
            <a:ext cx="6172200" cy="32403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/>
            <a:r>
              <a:rPr lang="fi-FI" sz="165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EU:n vuoden 2018 hyväksytty talousarvio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87897" y="1989454"/>
            <a:ext cx="4796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i-FI" sz="1200" kern="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Taloudellinen, sosiaalinen ja alueellinen yhteenkuuluvuus 35 % </a:t>
            </a:r>
            <a:endParaRPr lang="fi-FI" sz="1200" kern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444</Words>
  <Application>Microsoft Office PowerPoint</Application>
  <PresentationFormat>On-screen Show (4:3)</PresentationFormat>
  <Paragraphs>184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Unicode MS</vt:lpstr>
      <vt:lpstr>Verdana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BUYSSER Liesbeth (COMM)</dc:creator>
  <cp:lastModifiedBy>DE BUYSSER Liesbeth (COMM)</cp:lastModifiedBy>
  <cp:revision>2</cp:revision>
  <dcterms:created xsi:type="dcterms:W3CDTF">2018-10-02T09:00:11Z</dcterms:created>
  <dcterms:modified xsi:type="dcterms:W3CDTF">2018-10-02T09:07:11Z</dcterms:modified>
</cp:coreProperties>
</file>